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68" r:id="rId15"/>
    <p:sldId id="269" r:id="rId16"/>
    <p:sldId id="270" r:id="rId17"/>
    <p:sldId id="271" r:id="rId18"/>
    <p:sldId id="277" r:id="rId19"/>
    <p:sldId id="278"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7601-9741-4D4A-882A-B5CC901B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637787B-B87A-494E-AF1C-41058123D4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B9107E-EAA8-4FB9-A737-6F8F77B5C404}"/>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5" name="Footer Placeholder 4">
            <a:extLst>
              <a:ext uri="{FF2B5EF4-FFF2-40B4-BE49-F238E27FC236}">
                <a16:creationId xmlns:a16="http://schemas.microsoft.com/office/drawing/2014/main" id="{3F681D66-329C-4CDC-93B7-4D1EBADDB0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39FDDB-CD08-4405-B15D-9C2A199F71FF}"/>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295576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1478-AFF6-4A51-AB91-B1C5B3B6FB5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6EC2F86-8B1F-4845-989C-9638C5D0A5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5F5688-B3D7-4FEB-A44F-230CF36C960F}"/>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5" name="Footer Placeholder 4">
            <a:extLst>
              <a:ext uri="{FF2B5EF4-FFF2-40B4-BE49-F238E27FC236}">
                <a16:creationId xmlns:a16="http://schemas.microsoft.com/office/drawing/2014/main" id="{A9912199-EDA6-4826-B999-C385CA2689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7EEA26-BB85-4EA2-9018-799AB945FB24}"/>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9473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5C712-0283-4CA6-9743-DE59C8C324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1453B8-E67F-4BF2-AC7A-074723BDBF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CC474CD-6543-43E8-A775-0CC4C95A5718}"/>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5" name="Footer Placeholder 4">
            <a:extLst>
              <a:ext uri="{FF2B5EF4-FFF2-40B4-BE49-F238E27FC236}">
                <a16:creationId xmlns:a16="http://schemas.microsoft.com/office/drawing/2014/main" id="{1C312EBC-935B-49A1-AB7E-4BA17BAD1F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C224E9-1B70-4033-8DAC-8CA9897EB9ED}"/>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260277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05CE-4C47-4C0C-98FC-DA901DB2E2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9F2100-6751-4ED5-A71E-14B3ACF0EB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12AF1B-2DF0-48EB-A2F4-7D127DE3D9B9}"/>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5" name="Footer Placeholder 4">
            <a:extLst>
              <a:ext uri="{FF2B5EF4-FFF2-40B4-BE49-F238E27FC236}">
                <a16:creationId xmlns:a16="http://schemas.microsoft.com/office/drawing/2014/main" id="{EDCB4B43-FD3F-4FE3-B11F-4CBBABA7B6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6322D0-B4EA-4292-8308-78C684727B89}"/>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280995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FE1E-20B2-4272-A21B-941C127C72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38AF8A1-360B-4C8C-AC47-A6E639DA0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AF121D-ECA8-40A0-80BF-844194C75521}"/>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5" name="Footer Placeholder 4">
            <a:extLst>
              <a:ext uri="{FF2B5EF4-FFF2-40B4-BE49-F238E27FC236}">
                <a16:creationId xmlns:a16="http://schemas.microsoft.com/office/drawing/2014/main" id="{56E01503-6D07-4C54-A5FB-1609A949E0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F936160-53D8-451A-840E-93D3E40344D6}"/>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60359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47C1-3EE4-4703-B499-F453E5F335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269B65-A4E4-48B8-BC81-856A3D3ED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E371036-6623-4CE7-B0B0-566EC32434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D61ED38-EDE4-4A9C-81D4-CC195BAE59CC}"/>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6" name="Footer Placeholder 5">
            <a:extLst>
              <a:ext uri="{FF2B5EF4-FFF2-40B4-BE49-F238E27FC236}">
                <a16:creationId xmlns:a16="http://schemas.microsoft.com/office/drawing/2014/main" id="{45BE8397-0ECD-45D0-8057-866D50E618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B07D7D5-507D-4694-BE0E-EC4243AE87EB}"/>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409372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FA52-B714-4E50-9C06-8FE2EC28C0C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1FB620B-6202-4DC3-9D78-2BF69B6378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A0C8DE-8028-40C5-AED7-17EB151B85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313EDDC-C6FA-40EE-B81E-2A29EFB28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2D851D-9529-463F-B2A3-B7D08041AF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8C59F0F-4933-4817-A9B1-76C63DAF55E4}"/>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8" name="Footer Placeholder 7">
            <a:extLst>
              <a:ext uri="{FF2B5EF4-FFF2-40B4-BE49-F238E27FC236}">
                <a16:creationId xmlns:a16="http://schemas.microsoft.com/office/drawing/2014/main" id="{A9CA8A6D-F0C1-47A1-9DBA-CE70DE0E7B4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7A8821F-D6A8-4DB8-ABD0-0A3F8862DC7B}"/>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326610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7E4B-6BA9-49F0-95B4-709869AC985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72B9FEB-D7B3-4816-AF6E-81831E31D357}"/>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4" name="Footer Placeholder 3">
            <a:extLst>
              <a:ext uri="{FF2B5EF4-FFF2-40B4-BE49-F238E27FC236}">
                <a16:creationId xmlns:a16="http://schemas.microsoft.com/office/drawing/2014/main" id="{321F71AB-9909-4BDC-8445-708D6DAFB2D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11CC8D4-0E94-4234-9E07-8235EFE2D3B7}"/>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340454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A2DC3-F685-4302-AE9E-BC6727DC9CEC}"/>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3" name="Footer Placeholder 2">
            <a:extLst>
              <a:ext uri="{FF2B5EF4-FFF2-40B4-BE49-F238E27FC236}">
                <a16:creationId xmlns:a16="http://schemas.microsoft.com/office/drawing/2014/main" id="{34426AF7-F3D8-41EE-BE34-DE64D6CDD14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4560A46-52A6-468D-8FBB-2879197CFC86}"/>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371838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F3AC-1980-4F72-8862-7AB906789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020A65D-EECE-4881-9FED-DD93D4864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05A47CC-E89E-421B-8C06-D70EB8228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887D1E-ED48-491F-A67E-F75712B50FB1}"/>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6" name="Footer Placeholder 5">
            <a:extLst>
              <a:ext uri="{FF2B5EF4-FFF2-40B4-BE49-F238E27FC236}">
                <a16:creationId xmlns:a16="http://schemas.microsoft.com/office/drawing/2014/main" id="{F4641428-1D5F-4D01-A76C-D12EA2807E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B2670D6-F57E-4841-9F10-26AEDDFB04B8}"/>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165509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8EDF-DAF0-475D-8CD5-6F99B53C5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9B0DC62-0261-434F-84C2-9C2D38A95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E5B836D-191B-4BC3-AC23-E54C6B97D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00AF10-EA52-4552-9BB2-7A07D250C3CB}"/>
              </a:ext>
            </a:extLst>
          </p:cNvPr>
          <p:cNvSpPr>
            <a:spLocks noGrp="1"/>
          </p:cNvSpPr>
          <p:nvPr>
            <p:ph type="dt" sz="half" idx="10"/>
          </p:nvPr>
        </p:nvSpPr>
        <p:spPr/>
        <p:txBody>
          <a:bodyPr/>
          <a:lstStyle/>
          <a:p>
            <a:fld id="{3591669A-64CB-4B53-969C-349DEBA8E853}" type="datetimeFigureOut">
              <a:rPr lang="en-IN" smtClean="0"/>
              <a:t>01-06-2022</a:t>
            </a:fld>
            <a:endParaRPr lang="en-IN"/>
          </a:p>
        </p:txBody>
      </p:sp>
      <p:sp>
        <p:nvSpPr>
          <p:cNvPr id="6" name="Footer Placeholder 5">
            <a:extLst>
              <a:ext uri="{FF2B5EF4-FFF2-40B4-BE49-F238E27FC236}">
                <a16:creationId xmlns:a16="http://schemas.microsoft.com/office/drawing/2014/main" id="{AAEF340B-D788-47CC-936D-615839C6216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CA7C3EE-1D80-4E1F-AF7C-0DC5C233A230}"/>
              </a:ext>
            </a:extLst>
          </p:cNvPr>
          <p:cNvSpPr>
            <a:spLocks noGrp="1"/>
          </p:cNvSpPr>
          <p:nvPr>
            <p:ph type="sldNum" sz="quarter" idx="12"/>
          </p:nvPr>
        </p:nvSpPr>
        <p:spPr/>
        <p:txBody>
          <a:bodyPr/>
          <a:lstStyle/>
          <a:p>
            <a:fld id="{B764FE43-E270-408C-89CB-21ED81F6F017}" type="slidenum">
              <a:rPr lang="en-IN" smtClean="0"/>
              <a:t>‹#›</a:t>
            </a:fld>
            <a:endParaRPr lang="en-IN"/>
          </a:p>
        </p:txBody>
      </p:sp>
    </p:spTree>
    <p:extLst>
      <p:ext uri="{BB962C8B-B14F-4D97-AF65-F5344CB8AC3E}">
        <p14:creationId xmlns:p14="http://schemas.microsoft.com/office/powerpoint/2010/main" val="135832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A1BDAA-B8AB-40CB-B5D6-CD0EA7BAF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E2459B1-A6AC-45A7-A704-FBB30A115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4589CAA-B5F3-41AB-B191-ECE06FAC9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1669A-64CB-4B53-969C-349DEBA8E853}" type="datetimeFigureOut">
              <a:rPr lang="en-IN" smtClean="0"/>
              <a:t>01-06-2022</a:t>
            </a:fld>
            <a:endParaRPr lang="en-IN"/>
          </a:p>
        </p:txBody>
      </p:sp>
      <p:sp>
        <p:nvSpPr>
          <p:cNvPr id="5" name="Footer Placeholder 4">
            <a:extLst>
              <a:ext uri="{FF2B5EF4-FFF2-40B4-BE49-F238E27FC236}">
                <a16:creationId xmlns:a16="http://schemas.microsoft.com/office/drawing/2014/main" id="{3845EE19-D208-49DE-ACC6-72E2D32FB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7AF9830-8CE8-477C-B10D-D939DD562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FE43-E270-408C-89CB-21ED81F6F017}" type="slidenum">
              <a:rPr lang="en-IN" smtClean="0"/>
              <a:t>‹#›</a:t>
            </a:fld>
            <a:endParaRPr lang="en-IN"/>
          </a:p>
        </p:txBody>
      </p:sp>
    </p:spTree>
    <p:extLst>
      <p:ext uri="{BB962C8B-B14F-4D97-AF65-F5344CB8AC3E}">
        <p14:creationId xmlns:p14="http://schemas.microsoft.com/office/powerpoint/2010/main" val="338052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27B2F8-AF8D-4E01-9AE5-2E49B5070F05}"/>
              </a:ext>
            </a:extLst>
          </p:cNvPr>
          <p:cNvSpPr>
            <a:spLocks noGrp="1"/>
          </p:cNvSpPr>
          <p:nvPr>
            <p:ph type="subTitle" idx="1"/>
          </p:nvPr>
        </p:nvSpPr>
        <p:spPr>
          <a:xfrm>
            <a:off x="1524000" y="988541"/>
            <a:ext cx="9144000" cy="4769708"/>
          </a:xfrm>
        </p:spPr>
        <p:txBody>
          <a:bodyPr>
            <a:normAutofit/>
          </a:bodyPr>
          <a:lstStyle/>
          <a:p>
            <a:pPr>
              <a:lnSpc>
                <a:spcPct val="200000"/>
              </a:lnSpc>
            </a:pPr>
            <a:r>
              <a:rPr lang="en-US" dirty="0">
                <a:solidFill>
                  <a:srgbClr val="002060"/>
                </a:solidFill>
                <a:latin typeface="Algerian" panose="04020705040A02060702" pitchFamily="82" charset="0"/>
              </a:rPr>
              <a:t>Study Material of Sem-III Chemistry Hons.</a:t>
            </a:r>
            <a:br>
              <a:rPr lang="en-US" dirty="0">
                <a:solidFill>
                  <a:srgbClr val="002060"/>
                </a:solidFill>
                <a:latin typeface="Algerian" panose="04020705040A02060702" pitchFamily="82" charset="0"/>
              </a:rPr>
            </a:br>
            <a:r>
              <a:rPr lang="en-US" dirty="0">
                <a:solidFill>
                  <a:srgbClr val="002060"/>
                </a:solidFill>
                <a:latin typeface="Algerian" panose="04020705040A02060702" pitchFamily="82" charset="0"/>
              </a:rPr>
              <a:t>Inorganic Chemistry-II</a:t>
            </a:r>
            <a:br>
              <a:rPr lang="en-US" dirty="0">
                <a:solidFill>
                  <a:srgbClr val="002060"/>
                </a:solidFill>
                <a:latin typeface="Algerian" panose="04020705040A02060702" pitchFamily="82" charset="0"/>
              </a:rPr>
            </a:br>
            <a:r>
              <a:rPr lang="en-US" dirty="0">
                <a:solidFill>
                  <a:srgbClr val="002060"/>
                </a:solidFill>
                <a:latin typeface="Algerian" panose="04020705040A02060702" pitchFamily="82" charset="0"/>
              </a:rPr>
              <a:t>Molecular Orbital Theory </a:t>
            </a:r>
            <a:br>
              <a:rPr lang="en-US" dirty="0">
                <a:solidFill>
                  <a:srgbClr val="002060"/>
                </a:solidFill>
                <a:latin typeface="Algerian" panose="04020705040A02060702" pitchFamily="82" charset="0"/>
              </a:rPr>
            </a:br>
            <a:r>
              <a:rPr lang="en-US" dirty="0">
                <a:solidFill>
                  <a:srgbClr val="002060"/>
                </a:solidFill>
                <a:latin typeface="Algerian" panose="04020705040A02060702" pitchFamily="82" charset="0"/>
              </a:rPr>
              <a:t>Prepared By</a:t>
            </a:r>
            <a:br>
              <a:rPr lang="en-US" dirty="0">
                <a:solidFill>
                  <a:srgbClr val="002060"/>
                </a:solidFill>
                <a:latin typeface="Algerian" panose="04020705040A02060702" pitchFamily="82" charset="0"/>
              </a:rPr>
            </a:br>
            <a:r>
              <a:rPr lang="en-US" dirty="0">
                <a:solidFill>
                  <a:srgbClr val="002060"/>
                </a:solidFill>
                <a:latin typeface="Algerian" panose="04020705040A02060702" pitchFamily="82" charset="0"/>
              </a:rPr>
              <a:t>Dr. Amit Mondal</a:t>
            </a:r>
            <a:br>
              <a:rPr lang="en-US" dirty="0">
                <a:solidFill>
                  <a:srgbClr val="002060"/>
                </a:solidFill>
                <a:latin typeface="Algerian" panose="04020705040A02060702" pitchFamily="82" charset="0"/>
              </a:rPr>
            </a:br>
            <a:r>
              <a:rPr lang="en-US" dirty="0">
                <a:solidFill>
                  <a:srgbClr val="002060"/>
                </a:solidFill>
                <a:latin typeface="Algerian" panose="04020705040A02060702" pitchFamily="82" charset="0"/>
              </a:rPr>
              <a:t>B.K.C. College, Chemistry Department.</a:t>
            </a:r>
            <a:endParaRPr lang="en-IN"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3492743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9E4C92-8AAC-4702-81C6-395F013117A5}"/>
              </a:ext>
            </a:extLst>
          </p:cNvPr>
          <p:cNvPicPr>
            <a:picLocks noGrp="1" noChangeAspect="1"/>
          </p:cNvPicPr>
          <p:nvPr>
            <p:ph idx="1"/>
          </p:nvPr>
        </p:nvPicPr>
        <p:blipFill>
          <a:blip r:embed="rId2"/>
          <a:stretch>
            <a:fillRect/>
          </a:stretch>
        </p:blipFill>
        <p:spPr>
          <a:xfrm>
            <a:off x="2028496" y="1418897"/>
            <a:ext cx="8339959" cy="4758066"/>
          </a:xfrm>
          <a:prstGeom prst="rect">
            <a:avLst/>
          </a:prstGeom>
        </p:spPr>
      </p:pic>
      <p:sp>
        <p:nvSpPr>
          <p:cNvPr id="4" name="Title 1">
            <a:extLst>
              <a:ext uri="{FF2B5EF4-FFF2-40B4-BE49-F238E27FC236}">
                <a16:creationId xmlns:a16="http://schemas.microsoft.com/office/drawing/2014/main" id="{C2A5E0CF-6F1C-42D5-87DD-D1F7AD8AE924}"/>
              </a:ext>
            </a:extLst>
          </p:cNvPr>
          <p:cNvSpPr txBox="1">
            <a:spLocks/>
          </p:cNvSpPr>
          <p:nvPr/>
        </p:nvSpPr>
        <p:spPr>
          <a:xfrm>
            <a:off x="204952" y="156997"/>
            <a:ext cx="11808372" cy="75740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B0F0"/>
                </a:solidFill>
                <a:latin typeface="Algerian" panose="04020705040A02060702" pitchFamily="82" charset="0"/>
                <a:cs typeface="Times New Roman" panose="02020603050405020304" pitchFamily="18" charset="0"/>
              </a:rPr>
              <a:t>LCAO</a:t>
            </a:r>
            <a:r>
              <a:rPr lang="en-US" sz="3600" dirty="0">
                <a:solidFill>
                  <a:srgbClr val="00B0F0"/>
                </a:solidFill>
                <a:latin typeface="Algerian" panose="04020705040A02060702" pitchFamily="82" charset="0"/>
                <a:cs typeface="Times New Roman" panose="02020603050405020304" pitchFamily="18" charset="0"/>
              </a:rPr>
              <a:t> Rule: Mathematical treatment FOR  HOMONUCLEAR DIATOMIC MOLECULE</a:t>
            </a:r>
            <a:endParaRPr lang="en-IN" sz="3600"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194517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F960-FEFA-469A-AEC1-73B0F6CAAEE7}"/>
              </a:ext>
            </a:extLst>
          </p:cNvPr>
          <p:cNvSpPr>
            <a:spLocks noGrp="1"/>
          </p:cNvSpPr>
          <p:nvPr>
            <p:ph type="title"/>
          </p:nvPr>
        </p:nvSpPr>
        <p:spPr>
          <a:xfrm>
            <a:off x="838200" y="150941"/>
            <a:ext cx="10515600" cy="779934"/>
          </a:xfrm>
        </p:spPr>
        <p:txBody>
          <a:bodyPr>
            <a:normAutofit/>
          </a:bodyPr>
          <a:lstStyle/>
          <a:p>
            <a:pPr algn="ctr"/>
            <a:r>
              <a:rPr lang="en-IN" sz="3600" dirty="0">
                <a:solidFill>
                  <a:srgbClr val="00B0F0"/>
                </a:solidFill>
                <a:latin typeface="Algerian" panose="04020705040A02060702" pitchFamily="82" charset="0"/>
              </a:rPr>
              <a:t>MO of H</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molecule</a:t>
            </a:r>
          </a:p>
        </p:txBody>
      </p:sp>
      <p:pic>
        <p:nvPicPr>
          <p:cNvPr id="4" name="Content Placeholder 3">
            <a:extLst>
              <a:ext uri="{FF2B5EF4-FFF2-40B4-BE49-F238E27FC236}">
                <a16:creationId xmlns:a16="http://schemas.microsoft.com/office/drawing/2014/main" id="{E80EE813-BA15-4CC0-97C6-1215004CFCD4}"/>
              </a:ext>
            </a:extLst>
          </p:cNvPr>
          <p:cNvPicPr>
            <a:picLocks noGrp="1" noChangeAspect="1"/>
          </p:cNvPicPr>
          <p:nvPr>
            <p:ph idx="1"/>
          </p:nvPr>
        </p:nvPicPr>
        <p:blipFill>
          <a:blip r:embed="rId2"/>
          <a:stretch>
            <a:fillRect/>
          </a:stretch>
        </p:blipFill>
        <p:spPr>
          <a:xfrm>
            <a:off x="483334" y="2587535"/>
            <a:ext cx="5171090" cy="2585544"/>
          </a:xfrm>
          <a:prstGeom prst="rect">
            <a:avLst/>
          </a:prstGeom>
        </p:spPr>
      </p:pic>
      <p:sp>
        <p:nvSpPr>
          <p:cNvPr id="5" name="TextBox 4">
            <a:extLst>
              <a:ext uri="{FF2B5EF4-FFF2-40B4-BE49-F238E27FC236}">
                <a16:creationId xmlns:a16="http://schemas.microsoft.com/office/drawing/2014/main" id="{87F14AC1-8F2B-435F-BCD2-AFF72FA12E8F}"/>
              </a:ext>
            </a:extLst>
          </p:cNvPr>
          <p:cNvSpPr txBox="1"/>
          <p:nvPr/>
        </p:nvSpPr>
        <p:spPr>
          <a:xfrm>
            <a:off x="6204694" y="2756922"/>
            <a:ext cx="4250266" cy="2246769"/>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In H</a:t>
            </a:r>
            <a:r>
              <a:rPr lang="en-IN" sz="2000" baseline="-25000" dirty="0">
                <a:latin typeface="Times New Roman" panose="02020603050405020304" pitchFamily="18" charset="0"/>
                <a:cs typeface="Times New Roman" panose="02020603050405020304" pitchFamily="18" charset="0"/>
              </a:rPr>
              <a:t>2</a:t>
            </a:r>
            <a:r>
              <a:rPr lang="en-IN" sz="2000" dirty="0">
                <a:latin typeface="Times New Roman" panose="02020603050405020304" pitchFamily="18" charset="0"/>
                <a:cs typeface="Times New Roman" panose="02020603050405020304" pitchFamily="18" charset="0"/>
              </a:rPr>
              <a:t> MO diagram both 1s orbitals of hydrogen atoms have identical in energy and they are place in a same energy level.</a:t>
            </a:r>
          </a:p>
          <a:p>
            <a:r>
              <a:rPr lang="en-IN" sz="2000" dirty="0">
                <a:latin typeface="Times New Roman" panose="02020603050405020304" pitchFamily="18" charset="0"/>
                <a:cs typeface="Times New Roman" panose="02020603050405020304" pitchFamily="18" charset="0"/>
              </a:rPr>
              <a:t>Bond Order i.e., </a:t>
            </a:r>
          </a:p>
          <a:p>
            <a:r>
              <a:rPr lang="en-IN" sz="2000" dirty="0">
                <a:latin typeface="Times New Roman" panose="02020603050405020304" pitchFamily="18" charset="0"/>
                <a:cs typeface="Times New Roman" panose="02020603050405020304" pitchFamily="18" charset="0"/>
              </a:rPr>
              <a:t>B.O.= ½(Bonding electrons- Anti Bonding electrons)=1/2 (2-0) = 1</a:t>
            </a:r>
          </a:p>
        </p:txBody>
      </p:sp>
    </p:spTree>
    <p:extLst>
      <p:ext uri="{BB962C8B-B14F-4D97-AF65-F5344CB8AC3E}">
        <p14:creationId xmlns:p14="http://schemas.microsoft.com/office/powerpoint/2010/main" val="394640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7818-33AF-43DA-B405-D1DD4E4A3CF2}"/>
              </a:ext>
            </a:extLst>
          </p:cNvPr>
          <p:cNvSpPr>
            <a:spLocks noGrp="1"/>
          </p:cNvSpPr>
          <p:nvPr>
            <p:ph type="title"/>
          </p:nvPr>
        </p:nvSpPr>
        <p:spPr>
          <a:xfrm>
            <a:off x="838200" y="365126"/>
            <a:ext cx="10515600" cy="681080"/>
          </a:xfrm>
        </p:spPr>
        <p:txBody>
          <a:bodyPr/>
          <a:lstStyle/>
          <a:p>
            <a:pPr algn="ctr"/>
            <a:r>
              <a:rPr lang="en-IN" sz="3600" dirty="0">
                <a:solidFill>
                  <a:srgbClr val="00B0F0"/>
                </a:solidFill>
                <a:latin typeface="Algerian" panose="04020705040A02060702" pitchFamily="82" charset="0"/>
              </a:rPr>
              <a:t>MO of li</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&amp; bE</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molecules</a:t>
            </a:r>
            <a:endParaRPr lang="en-IN" dirty="0"/>
          </a:p>
        </p:txBody>
      </p:sp>
      <p:pic>
        <p:nvPicPr>
          <p:cNvPr id="4" name="Content Placeholder 3">
            <a:extLst>
              <a:ext uri="{FF2B5EF4-FFF2-40B4-BE49-F238E27FC236}">
                <a16:creationId xmlns:a16="http://schemas.microsoft.com/office/drawing/2014/main" id="{AC4DE91E-2002-44EB-96F5-0751C04C4863}"/>
              </a:ext>
            </a:extLst>
          </p:cNvPr>
          <p:cNvPicPr>
            <a:picLocks noGrp="1" noChangeAspect="1"/>
          </p:cNvPicPr>
          <p:nvPr>
            <p:ph idx="1"/>
          </p:nvPr>
        </p:nvPicPr>
        <p:blipFill>
          <a:blip r:embed="rId2"/>
          <a:stretch>
            <a:fillRect/>
          </a:stretch>
        </p:blipFill>
        <p:spPr>
          <a:xfrm>
            <a:off x="240956" y="1155843"/>
            <a:ext cx="5058033" cy="5069446"/>
          </a:xfrm>
          <a:prstGeom prst="rect">
            <a:avLst/>
          </a:prstGeom>
        </p:spPr>
      </p:pic>
      <p:pic>
        <p:nvPicPr>
          <p:cNvPr id="5" name="Picture 4">
            <a:extLst>
              <a:ext uri="{FF2B5EF4-FFF2-40B4-BE49-F238E27FC236}">
                <a16:creationId xmlns:a16="http://schemas.microsoft.com/office/drawing/2014/main" id="{C6DEABB8-8FD4-43DE-80E0-85389DEAE866}"/>
              </a:ext>
            </a:extLst>
          </p:cNvPr>
          <p:cNvPicPr>
            <a:picLocks noChangeAspect="1"/>
          </p:cNvPicPr>
          <p:nvPr/>
        </p:nvPicPr>
        <p:blipFill>
          <a:blip r:embed="rId3"/>
          <a:stretch>
            <a:fillRect/>
          </a:stretch>
        </p:blipFill>
        <p:spPr>
          <a:xfrm>
            <a:off x="5825067" y="1155844"/>
            <a:ext cx="5312262" cy="4288224"/>
          </a:xfrm>
          <a:prstGeom prst="rect">
            <a:avLst/>
          </a:prstGeom>
        </p:spPr>
      </p:pic>
    </p:spTree>
    <p:extLst>
      <p:ext uri="{BB962C8B-B14F-4D97-AF65-F5344CB8AC3E}">
        <p14:creationId xmlns:p14="http://schemas.microsoft.com/office/powerpoint/2010/main" val="66534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241D-5FE7-4DC1-ACEB-68C085974422}"/>
              </a:ext>
            </a:extLst>
          </p:cNvPr>
          <p:cNvSpPr>
            <a:spLocks noGrp="1"/>
          </p:cNvSpPr>
          <p:nvPr>
            <p:ph type="title"/>
          </p:nvPr>
        </p:nvSpPr>
        <p:spPr>
          <a:xfrm>
            <a:off x="838200" y="365126"/>
            <a:ext cx="10515600" cy="697555"/>
          </a:xfrm>
        </p:spPr>
        <p:txBody>
          <a:bodyPr/>
          <a:lstStyle/>
          <a:p>
            <a:pPr algn="ctr"/>
            <a:r>
              <a:rPr lang="en-IN" sz="3600" dirty="0">
                <a:solidFill>
                  <a:srgbClr val="00B0F0"/>
                </a:solidFill>
                <a:latin typeface="Algerian" panose="04020705040A02060702" pitchFamily="82" charset="0"/>
              </a:rPr>
              <a:t>MO of B</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&amp; C</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molecules</a:t>
            </a:r>
            <a:endParaRPr lang="en-IN" dirty="0"/>
          </a:p>
        </p:txBody>
      </p:sp>
      <p:pic>
        <p:nvPicPr>
          <p:cNvPr id="4" name="Content Placeholder 3">
            <a:extLst>
              <a:ext uri="{FF2B5EF4-FFF2-40B4-BE49-F238E27FC236}">
                <a16:creationId xmlns:a16="http://schemas.microsoft.com/office/drawing/2014/main" id="{10B2734C-3F19-49D7-BE5E-E9171D6388B0}"/>
              </a:ext>
            </a:extLst>
          </p:cNvPr>
          <p:cNvPicPr>
            <a:picLocks noGrp="1" noChangeAspect="1"/>
          </p:cNvPicPr>
          <p:nvPr>
            <p:ph idx="1"/>
          </p:nvPr>
        </p:nvPicPr>
        <p:blipFill>
          <a:blip r:embed="rId2"/>
          <a:stretch>
            <a:fillRect/>
          </a:stretch>
        </p:blipFill>
        <p:spPr>
          <a:xfrm>
            <a:off x="473160" y="1498546"/>
            <a:ext cx="4700201" cy="2823497"/>
          </a:xfrm>
          <a:prstGeom prst="rect">
            <a:avLst/>
          </a:prstGeom>
        </p:spPr>
      </p:pic>
      <p:sp>
        <p:nvSpPr>
          <p:cNvPr id="5" name="TextBox 4">
            <a:extLst>
              <a:ext uri="{FF2B5EF4-FFF2-40B4-BE49-F238E27FC236}">
                <a16:creationId xmlns:a16="http://schemas.microsoft.com/office/drawing/2014/main" id="{66C5FA51-91F3-4FA5-9C1D-D2754C2E1AF1}"/>
              </a:ext>
            </a:extLst>
          </p:cNvPr>
          <p:cNvSpPr txBox="1"/>
          <p:nvPr/>
        </p:nvSpPr>
        <p:spPr>
          <a:xfrm>
            <a:off x="420130" y="4769708"/>
            <a:ext cx="4753231" cy="1477328"/>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B.O. = ½(4-2) =1</a:t>
            </a:r>
          </a:p>
          <a:p>
            <a:r>
              <a:rPr lang="en-IN" dirty="0">
                <a:latin typeface="Times New Roman" panose="02020603050405020304" pitchFamily="18" charset="0"/>
                <a:cs typeface="Times New Roman" panose="02020603050405020304" pitchFamily="18" charset="0"/>
              </a:rPr>
              <a:t>σ</a:t>
            </a:r>
            <a:r>
              <a:rPr lang="en-IN" baseline="-25000" dirty="0">
                <a:latin typeface="Times New Roman" panose="02020603050405020304" pitchFamily="18" charset="0"/>
                <a:cs typeface="Times New Roman" panose="02020603050405020304" pitchFamily="18" charset="0"/>
              </a:rPr>
              <a:t>2   </a:t>
            </a:r>
            <a:r>
              <a:rPr lang="en-IN" dirty="0">
                <a:latin typeface="Times New Roman" panose="02020603050405020304" pitchFamily="18" charset="0"/>
                <a:cs typeface="Times New Roman" panose="02020603050405020304" pitchFamily="18" charset="0"/>
              </a:rPr>
              <a:t>bonding is higher in energy than </a:t>
            </a:r>
            <a:r>
              <a:rPr lang="el-GR" dirty="0">
                <a:latin typeface="Times New Roman" panose="02020603050405020304" pitchFamily="18" charset="0"/>
                <a:cs typeface="Times New Roman" panose="02020603050405020304" pitchFamily="18" charset="0"/>
              </a:rPr>
              <a:t>π</a:t>
            </a:r>
            <a:r>
              <a:rPr lang="en-IN" dirty="0">
                <a:latin typeface="Times New Roman" panose="02020603050405020304" pitchFamily="18" charset="0"/>
                <a:cs typeface="Times New Roman" panose="02020603050405020304" pitchFamily="18" charset="0"/>
              </a:rPr>
              <a:t> bonding of less electronegative elements MOs i.e., from boron to nitrogen, due to σ-σ interaction (less energy gap between 2s and 2p orbital).</a:t>
            </a:r>
          </a:p>
        </p:txBody>
      </p:sp>
      <p:pic>
        <p:nvPicPr>
          <p:cNvPr id="6" name="Picture 5">
            <a:extLst>
              <a:ext uri="{FF2B5EF4-FFF2-40B4-BE49-F238E27FC236}">
                <a16:creationId xmlns:a16="http://schemas.microsoft.com/office/drawing/2014/main" id="{C8D75D24-6004-4830-A761-74680CDC6E51}"/>
              </a:ext>
            </a:extLst>
          </p:cNvPr>
          <p:cNvPicPr>
            <a:picLocks noChangeAspect="1"/>
          </p:cNvPicPr>
          <p:nvPr/>
        </p:nvPicPr>
        <p:blipFill>
          <a:blip r:embed="rId3"/>
          <a:stretch>
            <a:fillRect/>
          </a:stretch>
        </p:blipFill>
        <p:spPr>
          <a:xfrm>
            <a:off x="5675868" y="1468416"/>
            <a:ext cx="5494639" cy="5251622"/>
          </a:xfrm>
          <a:prstGeom prst="rect">
            <a:avLst/>
          </a:prstGeom>
        </p:spPr>
      </p:pic>
    </p:spTree>
    <p:extLst>
      <p:ext uri="{BB962C8B-B14F-4D97-AF65-F5344CB8AC3E}">
        <p14:creationId xmlns:p14="http://schemas.microsoft.com/office/powerpoint/2010/main" val="43312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4BA8-4C97-4A98-AD6D-F82E4151AB8C}"/>
              </a:ext>
            </a:extLst>
          </p:cNvPr>
          <p:cNvSpPr>
            <a:spLocks noGrp="1"/>
          </p:cNvSpPr>
          <p:nvPr>
            <p:ph type="title"/>
          </p:nvPr>
        </p:nvSpPr>
        <p:spPr>
          <a:xfrm>
            <a:off x="838200" y="315699"/>
            <a:ext cx="10515600" cy="615178"/>
          </a:xfrm>
        </p:spPr>
        <p:txBody>
          <a:bodyPr/>
          <a:lstStyle/>
          <a:p>
            <a:pPr algn="ctr"/>
            <a:r>
              <a:rPr lang="en-IN" sz="3600" dirty="0">
                <a:solidFill>
                  <a:srgbClr val="00B0F0"/>
                </a:solidFill>
                <a:latin typeface="Algerian" panose="04020705040A02060702" pitchFamily="82" charset="0"/>
              </a:rPr>
              <a:t>MO of N</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&amp; O</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molecules</a:t>
            </a:r>
            <a:endParaRPr lang="en-IN" dirty="0"/>
          </a:p>
        </p:txBody>
      </p:sp>
      <p:pic>
        <p:nvPicPr>
          <p:cNvPr id="1026" name="Picture 2" descr="See the source image">
            <a:extLst>
              <a:ext uri="{FF2B5EF4-FFF2-40B4-BE49-F238E27FC236}">
                <a16:creationId xmlns:a16="http://schemas.microsoft.com/office/drawing/2014/main" id="{2A9CC685-ABE2-4042-A702-4FAD676E62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966" y="1577711"/>
            <a:ext cx="4694767" cy="36377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931F68E-A471-4E6E-8240-8185A38EB3A7}"/>
              </a:ext>
            </a:extLst>
          </p:cNvPr>
          <p:cNvPicPr>
            <a:picLocks noChangeAspect="1"/>
          </p:cNvPicPr>
          <p:nvPr/>
        </p:nvPicPr>
        <p:blipFill>
          <a:blip r:embed="rId3"/>
          <a:stretch>
            <a:fillRect/>
          </a:stretch>
        </p:blipFill>
        <p:spPr>
          <a:xfrm>
            <a:off x="6553200" y="930877"/>
            <a:ext cx="4800600" cy="4851856"/>
          </a:xfrm>
          <a:prstGeom prst="rect">
            <a:avLst/>
          </a:prstGeom>
        </p:spPr>
      </p:pic>
      <p:sp>
        <p:nvSpPr>
          <p:cNvPr id="3" name="TextBox 2">
            <a:extLst>
              <a:ext uri="{FF2B5EF4-FFF2-40B4-BE49-F238E27FC236}">
                <a16:creationId xmlns:a16="http://schemas.microsoft.com/office/drawing/2014/main" id="{E462C820-180C-40A5-A297-10E2B90FEB29}"/>
              </a:ext>
            </a:extLst>
          </p:cNvPr>
          <p:cNvSpPr txBox="1"/>
          <p:nvPr/>
        </p:nvSpPr>
        <p:spPr>
          <a:xfrm>
            <a:off x="575733" y="5782733"/>
            <a:ext cx="5063068" cy="646331"/>
          </a:xfrm>
          <a:prstGeom prst="rect">
            <a:avLst/>
          </a:prstGeom>
          <a:noFill/>
        </p:spPr>
        <p:txBody>
          <a:bodyPr wrap="square" rtlCol="0">
            <a:spAutoFit/>
          </a:bodyPr>
          <a:lstStyle/>
          <a:p>
            <a:r>
              <a:rPr lang="en-US" dirty="0">
                <a:solidFill>
                  <a:srgbClr val="00B050"/>
                </a:solidFill>
              </a:rPr>
              <a:t>N</a:t>
            </a:r>
            <a:r>
              <a:rPr lang="en-US" baseline="-25000" dirty="0">
                <a:solidFill>
                  <a:srgbClr val="00B050"/>
                </a:solidFill>
              </a:rPr>
              <a:t>2</a:t>
            </a:r>
            <a:r>
              <a:rPr lang="en-US" dirty="0">
                <a:solidFill>
                  <a:srgbClr val="00B050"/>
                </a:solidFill>
              </a:rPr>
              <a:t> = </a:t>
            </a:r>
            <a:r>
              <a:rPr lang="en-US" dirty="0" err="1">
                <a:solidFill>
                  <a:srgbClr val="00B050"/>
                </a:solidFill>
              </a:rPr>
              <a:t>σ</a:t>
            </a:r>
            <a:r>
              <a:rPr lang="en-US" baseline="-25000" dirty="0" err="1">
                <a:solidFill>
                  <a:srgbClr val="00B050"/>
                </a:solidFill>
              </a:rPr>
              <a:t>g</a:t>
            </a:r>
            <a:r>
              <a:rPr lang="en-US" baseline="-25000" dirty="0">
                <a:solidFill>
                  <a:srgbClr val="00B050"/>
                </a:solidFill>
              </a:rPr>
              <a:t>(1s)</a:t>
            </a:r>
            <a:r>
              <a:rPr lang="en-US" baseline="30000" dirty="0">
                <a:solidFill>
                  <a:srgbClr val="00B050"/>
                </a:solidFill>
              </a:rPr>
              <a:t>2 </a:t>
            </a:r>
            <a:r>
              <a:rPr lang="en-US" dirty="0">
                <a:solidFill>
                  <a:srgbClr val="00B050"/>
                </a:solidFill>
              </a:rPr>
              <a:t>σ*</a:t>
            </a:r>
            <a:r>
              <a:rPr lang="en-US" baseline="-25000" dirty="0">
                <a:solidFill>
                  <a:srgbClr val="00B050"/>
                </a:solidFill>
              </a:rPr>
              <a:t>u(1s)</a:t>
            </a:r>
            <a:r>
              <a:rPr lang="en-US" baseline="30000" dirty="0">
                <a:solidFill>
                  <a:srgbClr val="00B050"/>
                </a:solidFill>
              </a:rPr>
              <a:t>2 </a:t>
            </a:r>
            <a:r>
              <a:rPr lang="en-US" dirty="0" err="1">
                <a:solidFill>
                  <a:srgbClr val="00B050"/>
                </a:solidFill>
              </a:rPr>
              <a:t>σ</a:t>
            </a:r>
            <a:r>
              <a:rPr lang="en-US" baseline="-25000" dirty="0" err="1">
                <a:solidFill>
                  <a:srgbClr val="00B050"/>
                </a:solidFill>
              </a:rPr>
              <a:t>g</a:t>
            </a:r>
            <a:r>
              <a:rPr lang="en-US" baseline="-25000" dirty="0">
                <a:solidFill>
                  <a:srgbClr val="00B050"/>
                </a:solidFill>
              </a:rPr>
              <a:t>(2s)</a:t>
            </a:r>
            <a:r>
              <a:rPr lang="en-US" baseline="30000" dirty="0">
                <a:solidFill>
                  <a:srgbClr val="00B050"/>
                </a:solidFill>
              </a:rPr>
              <a:t>2 </a:t>
            </a:r>
            <a:r>
              <a:rPr lang="en-US" dirty="0">
                <a:solidFill>
                  <a:srgbClr val="00B050"/>
                </a:solidFill>
              </a:rPr>
              <a:t>σ*</a:t>
            </a:r>
            <a:r>
              <a:rPr lang="en-US" baseline="-25000" dirty="0">
                <a:solidFill>
                  <a:srgbClr val="00B050"/>
                </a:solidFill>
              </a:rPr>
              <a:t>u(2s)</a:t>
            </a:r>
            <a:r>
              <a:rPr lang="en-US" baseline="30000" dirty="0">
                <a:solidFill>
                  <a:srgbClr val="00B050"/>
                </a:solidFill>
              </a:rPr>
              <a:t>2 </a:t>
            </a:r>
            <a:r>
              <a:rPr lang="en-US" dirty="0">
                <a:solidFill>
                  <a:srgbClr val="00B050"/>
                </a:solidFill>
              </a:rPr>
              <a:t>π</a:t>
            </a:r>
            <a:r>
              <a:rPr lang="en-US" baseline="-25000" dirty="0">
                <a:solidFill>
                  <a:srgbClr val="00B050"/>
                </a:solidFill>
              </a:rPr>
              <a:t>u(2p)</a:t>
            </a:r>
            <a:r>
              <a:rPr lang="en-US" baseline="30000" dirty="0">
                <a:solidFill>
                  <a:srgbClr val="00B050"/>
                </a:solidFill>
              </a:rPr>
              <a:t>4 </a:t>
            </a:r>
            <a:r>
              <a:rPr lang="en-US" dirty="0" err="1">
                <a:solidFill>
                  <a:srgbClr val="00B050"/>
                </a:solidFill>
              </a:rPr>
              <a:t>σ</a:t>
            </a:r>
            <a:r>
              <a:rPr lang="en-US" baseline="-25000" dirty="0" err="1">
                <a:solidFill>
                  <a:srgbClr val="00B050"/>
                </a:solidFill>
              </a:rPr>
              <a:t>g</a:t>
            </a:r>
            <a:r>
              <a:rPr lang="en-US" baseline="-25000" dirty="0">
                <a:solidFill>
                  <a:srgbClr val="00B050"/>
                </a:solidFill>
              </a:rPr>
              <a:t>(2p)</a:t>
            </a:r>
            <a:r>
              <a:rPr lang="en-US" baseline="30000" dirty="0">
                <a:solidFill>
                  <a:srgbClr val="00B050"/>
                </a:solidFill>
              </a:rPr>
              <a:t>2</a:t>
            </a:r>
          </a:p>
          <a:p>
            <a:r>
              <a:rPr lang="en-US" dirty="0">
                <a:solidFill>
                  <a:srgbClr val="00B050"/>
                </a:solidFill>
              </a:rPr>
              <a:t>B.O. = ½ (8- 2) = 3</a:t>
            </a:r>
            <a:endParaRPr lang="en-IN" dirty="0">
              <a:solidFill>
                <a:srgbClr val="00B050"/>
              </a:solidFill>
            </a:endParaRPr>
          </a:p>
        </p:txBody>
      </p:sp>
      <p:sp>
        <p:nvSpPr>
          <p:cNvPr id="5" name="Rectangle 4">
            <a:extLst>
              <a:ext uri="{FF2B5EF4-FFF2-40B4-BE49-F238E27FC236}">
                <a16:creationId xmlns:a16="http://schemas.microsoft.com/office/drawing/2014/main" id="{725CB9C3-F9CE-4753-B25D-D0FD3B21DABF}"/>
              </a:ext>
            </a:extLst>
          </p:cNvPr>
          <p:cNvSpPr/>
          <p:nvPr/>
        </p:nvSpPr>
        <p:spPr>
          <a:xfrm>
            <a:off x="6310184" y="5895970"/>
            <a:ext cx="6030096" cy="646331"/>
          </a:xfrm>
          <a:prstGeom prst="rect">
            <a:avLst/>
          </a:prstGeom>
        </p:spPr>
        <p:txBody>
          <a:bodyPr wrap="square">
            <a:spAutoFit/>
          </a:bodyPr>
          <a:lstStyle/>
          <a:p>
            <a:r>
              <a:rPr lang="en-US" dirty="0">
                <a:solidFill>
                  <a:srgbClr val="00B050"/>
                </a:solidFill>
              </a:rPr>
              <a:t>O</a:t>
            </a:r>
            <a:r>
              <a:rPr lang="en-US" baseline="-25000" dirty="0">
                <a:solidFill>
                  <a:srgbClr val="00B050"/>
                </a:solidFill>
              </a:rPr>
              <a:t>2</a:t>
            </a:r>
            <a:r>
              <a:rPr lang="en-US" dirty="0">
                <a:solidFill>
                  <a:srgbClr val="00B050"/>
                </a:solidFill>
              </a:rPr>
              <a:t> = </a:t>
            </a:r>
            <a:r>
              <a:rPr lang="en-US" dirty="0" err="1">
                <a:solidFill>
                  <a:srgbClr val="00B050"/>
                </a:solidFill>
              </a:rPr>
              <a:t>σ</a:t>
            </a:r>
            <a:r>
              <a:rPr lang="en-US" baseline="-25000" dirty="0" err="1">
                <a:solidFill>
                  <a:srgbClr val="00B050"/>
                </a:solidFill>
              </a:rPr>
              <a:t>g</a:t>
            </a:r>
            <a:r>
              <a:rPr lang="en-US" baseline="-25000" dirty="0">
                <a:solidFill>
                  <a:srgbClr val="00B050"/>
                </a:solidFill>
              </a:rPr>
              <a:t>(1s)</a:t>
            </a:r>
            <a:r>
              <a:rPr lang="en-US" baseline="30000" dirty="0">
                <a:solidFill>
                  <a:srgbClr val="00B050"/>
                </a:solidFill>
              </a:rPr>
              <a:t>2 </a:t>
            </a:r>
            <a:r>
              <a:rPr lang="en-US" dirty="0">
                <a:solidFill>
                  <a:srgbClr val="00B050"/>
                </a:solidFill>
              </a:rPr>
              <a:t>σ*</a:t>
            </a:r>
            <a:r>
              <a:rPr lang="en-US" baseline="-25000" dirty="0">
                <a:solidFill>
                  <a:srgbClr val="00B050"/>
                </a:solidFill>
              </a:rPr>
              <a:t>u(1s)</a:t>
            </a:r>
            <a:r>
              <a:rPr lang="en-US" baseline="30000" dirty="0">
                <a:solidFill>
                  <a:srgbClr val="00B050"/>
                </a:solidFill>
              </a:rPr>
              <a:t>2 </a:t>
            </a:r>
            <a:r>
              <a:rPr lang="en-US" dirty="0" err="1">
                <a:solidFill>
                  <a:srgbClr val="00B050"/>
                </a:solidFill>
              </a:rPr>
              <a:t>σ</a:t>
            </a:r>
            <a:r>
              <a:rPr lang="en-US" baseline="-25000" dirty="0" err="1">
                <a:solidFill>
                  <a:srgbClr val="00B050"/>
                </a:solidFill>
              </a:rPr>
              <a:t>g</a:t>
            </a:r>
            <a:r>
              <a:rPr lang="en-US" baseline="-25000" dirty="0">
                <a:solidFill>
                  <a:srgbClr val="00B050"/>
                </a:solidFill>
              </a:rPr>
              <a:t>(2s)</a:t>
            </a:r>
            <a:r>
              <a:rPr lang="en-US" baseline="30000" dirty="0">
                <a:solidFill>
                  <a:srgbClr val="00B050"/>
                </a:solidFill>
              </a:rPr>
              <a:t>2 </a:t>
            </a:r>
            <a:r>
              <a:rPr lang="en-US" dirty="0">
                <a:solidFill>
                  <a:srgbClr val="00B050"/>
                </a:solidFill>
              </a:rPr>
              <a:t>σ*</a:t>
            </a:r>
            <a:r>
              <a:rPr lang="en-US" baseline="-25000" dirty="0">
                <a:solidFill>
                  <a:srgbClr val="00B050"/>
                </a:solidFill>
              </a:rPr>
              <a:t>u(2s)</a:t>
            </a:r>
            <a:r>
              <a:rPr lang="en-US" baseline="30000" dirty="0">
                <a:solidFill>
                  <a:srgbClr val="00B050"/>
                </a:solidFill>
              </a:rPr>
              <a:t>2 </a:t>
            </a:r>
            <a:r>
              <a:rPr lang="en-US" dirty="0" err="1">
                <a:solidFill>
                  <a:srgbClr val="00B050"/>
                </a:solidFill>
              </a:rPr>
              <a:t>σ</a:t>
            </a:r>
            <a:r>
              <a:rPr lang="en-US" baseline="-25000" dirty="0" err="1">
                <a:solidFill>
                  <a:srgbClr val="00B050"/>
                </a:solidFill>
              </a:rPr>
              <a:t>g</a:t>
            </a:r>
            <a:r>
              <a:rPr lang="en-US" baseline="-25000" dirty="0">
                <a:solidFill>
                  <a:srgbClr val="00B050"/>
                </a:solidFill>
              </a:rPr>
              <a:t>(2p)</a:t>
            </a:r>
            <a:r>
              <a:rPr lang="en-US" baseline="30000" dirty="0">
                <a:solidFill>
                  <a:srgbClr val="00B050"/>
                </a:solidFill>
              </a:rPr>
              <a:t>2</a:t>
            </a:r>
            <a:r>
              <a:rPr lang="en-US" dirty="0">
                <a:solidFill>
                  <a:srgbClr val="00B050"/>
                </a:solidFill>
              </a:rPr>
              <a:t>π</a:t>
            </a:r>
            <a:r>
              <a:rPr lang="en-US" baseline="-25000" dirty="0">
                <a:solidFill>
                  <a:srgbClr val="00B050"/>
                </a:solidFill>
              </a:rPr>
              <a:t>u(2p)</a:t>
            </a:r>
            <a:r>
              <a:rPr lang="en-US" baseline="30000" dirty="0">
                <a:solidFill>
                  <a:srgbClr val="00B050"/>
                </a:solidFill>
              </a:rPr>
              <a:t>4</a:t>
            </a:r>
            <a:r>
              <a:rPr lang="en-US" dirty="0">
                <a:solidFill>
                  <a:srgbClr val="00B050"/>
                </a:solidFill>
              </a:rPr>
              <a:t>π*</a:t>
            </a:r>
            <a:r>
              <a:rPr lang="en-US" baseline="-25000" dirty="0">
                <a:solidFill>
                  <a:srgbClr val="00B050"/>
                </a:solidFill>
              </a:rPr>
              <a:t>g(2p)</a:t>
            </a:r>
            <a:r>
              <a:rPr lang="en-US" baseline="30000" dirty="0">
                <a:solidFill>
                  <a:srgbClr val="00B050"/>
                </a:solidFill>
              </a:rPr>
              <a:t>2</a:t>
            </a:r>
          </a:p>
          <a:p>
            <a:pPr lvl="0"/>
            <a:r>
              <a:rPr lang="en-US" dirty="0">
                <a:solidFill>
                  <a:srgbClr val="00B050"/>
                </a:solidFill>
              </a:rPr>
              <a:t>B.O. = ½ (8- 4) = 2</a:t>
            </a:r>
            <a:endParaRPr lang="en-IN" dirty="0">
              <a:solidFill>
                <a:srgbClr val="00B050"/>
              </a:solidFill>
            </a:endParaRPr>
          </a:p>
        </p:txBody>
      </p:sp>
    </p:spTree>
    <p:extLst>
      <p:ext uri="{BB962C8B-B14F-4D97-AF65-F5344CB8AC3E}">
        <p14:creationId xmlns:p14="http://schemas.microsoft.com/office/powerpoint/2010/main" val="285226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5990-0C00-4084-9339-B1C753F9F434}"/>
              </a:ext>
            </a:extLst>
          </p:cNvPr>
          <p:cNvSpPr>
            <a:spLocks noGrp="1"/>
          </p:cNvSpPr>
          <p:nvPr>
            <p:ph type="title"/>
          </p:nvPr>
        </p:nvSpPr>
        <p:spPr>
          <a:xfrm>
            <a:off x="838200" y="365125"/>
            <a:ext cx="10515600" cy="650875"/>
          </a:xfrm>
        </p:spPr>
        <p:txBody>
          <a:bodyPr/>
          <a:lstStyle/>
          <a:p>
            <a:pPr algn="ctr"/>
            <a:r>
              <a:rPr lang="en-IN" sz="3600" dirty="0">
                <a:solidFill>
                  <a:srgbClr val="00B0F0"/>
                </a:solidFill>
                <a:latin typeface="Algerian" panose="04020705040A02060702" pitchFamily="82" charset="0"/>
              </a:rPr>
              <a:t>MO of F</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&amp; O</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molecules</a:t>
            </a:r>
            <a:endParaRPr lang="en-IN" dirty="0"/>
          </a:p>
        </p:txBody>
      </p:sp>
      <p:pic>
        <p:nvPicPr>
          <p:cNvPr id="1026" name="Picture 2" descr="See the source image">
            <a:extLst>
              <a:ext uri="{FF2B5EF4-FFF2-40B4-BE49-F238E27FC236}">
                <a16:creationId xmlns:a16="http://schemas.microsoft.com/office/drawing/2014/main" id="{598FAF22-2FA5-4AEB-BDFF-6A646F06EF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31131"/>
            <a:ext cx="4788243" cy="40298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1D6209C-88C8-4BE2-9ADA-B5C0686E939E}"/>
              </a:ext>
            </a:extLst>
          </p:cNvPr>
          <p:cNvSpPr/>
          <p:nvPr/>
        </p:nvSpPr>
        <p:spPr>
          <a:xfrm>
            <a:off x="838200" y="5426869"/>
            <a:ext cx="5115697" cy="923330"/>
          </a:xfrm>
          <a:prstGeom prst="rect">
            <a:avLst/>
          </a:prstGeom>
        </p:spPr>
        <p:txBody>
          <a:bodyPr wrap="square">
            <a:spAutoFit/>
          </a:bodyPr>
          <a:lstStyle/>
          <a:p>
            <a:r>
              <a:rPr lang="en-US" dirty="0">
                <a:solidFill>
                  <a:srgbClr val="00B050"/>
                </a:solidFill>
              </a:rPr>
              <a:t>F</a:t>
            </a:r>
            <a:r>
              <a:rPr lang="en-US" baseline="-25000" dirty="0">
                <a:solidFill>
                  <a:srgbClr val="00B050"/>
                </a:solidFill>
              </a:rPr>
              <a:t>2</a:t>
            </a:r>
            <a:r>
              <a:rPr lang="en-US" dirty="0">
                <a:solidFill>
                  <a:srgbClr val="00B050"/>
                </a:solidFill>
              </a:rPr>
              <a:t> = </a:t>
            </a:r>
            <a:r>
              <a:rPr lang="en-US" dirty="0" err="1">
                <a:solidFill>
                  <a:srgbClr val="00B050"/>
                </a:solidFill>
              </a:rPr>
              <a:t>σ</a:t>
            </a:r>
            <a:r>
              <a:rPr lang="en-US" baseline="-25000" dirty="0" err="1">
                <a:solidFill>
                  <a:srgbClr val="00B050"/>
                </a:solidFill>
              </a:rPr>
              <a:t>g</a:t>
            </a:r>
            <a:r>
              <a:rPr lang="en-US" baseline="-25000" dirty="0">
                <a:solidFill>
                  <a:srgbClr val="00B050"/>
                </a:solidFill>
              </a:rPr>
              <a:t>(1s)</a:t>
            </a:r>
            <a:r>
              <a:rPr lang="en-US" baseline="30000" dirty="0">
                <a:solidFill>
                  <a:srgbClr val="00B050"/>
                </a:solidFill>
              </a:rPr>
              <a:t>2 </a:t>
            </a:r>
            <a:r>
              <a:rPr lang="en-US" dirty="0">
                <a:solidFill>
                  <a:srgbClr val="00B050"/>
                </a:solidFill>
              </a:rPr>
              <a:t>σ*</a:t>
            </a:r>
            <a:r>
              <a:rPr lang="en-US" baseline="-25000" dirty="0">
                <a:solidFill>
                  <a:srgbClr val="00B050"/>
                </a:solidFill>
              </a:rPr>
              <a:t>u(1s)</a:t>
            </a:r>
            <a:r>
              <a:rPr lang="en-US" baseline="30000" dirty="0">
                <a:solidFill>
                  <a:srgbClr val="00B050"/>
                </a:solidFill>
              </a:rPr>
              <a:t>2 </a:t>
            </a:r>
            <a:r>
              <a:rPr lang="en-US" dirty="0" err="1">
                <a:solidFill>
                  <a:srgbClr val="00B050"/>
                </a:solidFill>
              </a:rPr>
              <a:t>σ</a:t>
            </a:r>
            <a:r>
              <a:rPr lang="en-US" baseline="-25000" dirty="0" err="1">
                <a:solidFill>
                  <a:srgbClr val="00B050"/>
                </a:solidFill>
              </a:rPr>
              <a:t>g</a:t>
            </a:r>
            <a:r>
              <a:rPr lang="en-US" baseline="-25000" dirty="0">
                <a:solidFill>
                  <a:srgbClr val="00B050"/>
                </a:solidFill>
              </a:rPr>
              <a:t>(2s)</a:t>
            </a:r>
            <a:r>
              <a:rPr lang="en-US" baseline="30000" dirty="0">
                <a:solidFill>
                  <a:srgbClr val="00B050"/>
                </a:solidFill>
              </a:rPr>
              <a:t>2 </a:t>
            </a:r>
            <a:r>
              <a:rPr lang="en-US" dirty="0">
                <a:solidFill>
                  <a:srgbClr val="00B050"/>
                </a:solidFill>
              </a:rPr>
              <a:t>σ*</a:t>
            </a:r>
            <a:r>
              <a:rPr lang="en-US" baseline="-25000" dirty="0">
                <a:solidFill>
                  <a:srgbClr val="00B050"/>
                </a:solidFill>
              </a:rPr>
              <a:t>u(2s)</a:t>
            </a:r>
            <a:r>
              <a:rPr lang="en-US" baseline="30000" dirty="0">
                <a:solidFill>
                  <a:srgbClr val="00B050"/>
                </a:solidFill>
              </a:rPr>
              <a:t>2 </a:t>
            </a:r>
            <a:r>
              <a:rPr lang="en-US" dirty="0" err="1">
                <a:solidFill>
                  <a:srgbClr val="00B050"/>
                </a:solidFill>
              </a:rPr>
              <a:t>σ</a:t>
            </a:r>
            <a:r>
              <a:rPr lang="en-US" baseline="-25000" dirty="0" err="1">
                <a:solidFill>
                  <a:srgbClr val="00B050"/>
                </a:solidFill>
              </a:rPr>
              <a:t>g</a:t>
            </a:r>
            <a:r>
              <a:rPr lang="en-US" baseline="-25000" dirty="0">
                <a:solidFill>
                  <a:srgbClr val="00B050"/>
                </a:solidFill>
              </a:rPr>
              <a:t>(2p)</a:t>
            </a:r>
            <a:r>
              <a:rPr lang="en-US" baseline="30000" dirty="0">
                <a:solidFill>
                  <a:srgbClr val="00B050"/>
                </a:solidFill>
              </a:rPr>
              <a:t>2</a:t>
            </a:r>
            <a:r>
              <a:rPr lang="en-US" dirty="0">
                <a:solidFill>
                  <a:srgbClr val="00B050"/>
                </a:solidFill>
              </a:rPr>
              <a:t>π</a:t>
            </a:r>
            <a:r>
              <a:rPr lang="en-US" baseline="-25000" dirty="0">
                <a:solidFill>
                  <a:srgbClr val="00B050"/>
                </a:solidFill>
              </a:rPr>
              <a:t>u(2p)</a:t>
            </a:r>
            <a:r>
              <a:rPr lang="en-US" baseline="30000" dirty="0">
                <a:solidFill>
                  <a:srgbClr val="00B050"/>
                </a:solidFill>
              </a:rPr>
              <a:t>4</a:t>
            </a:r>
            <a:r>
              <a:rPr lang="en-US" dirty="0">
                <a:solidFill>
                  <a:srgbClr val="00B050"/>
                </a:solidFill>
              </a:rPr>
              <a:t>π*</a:t>
            </a:r>
            <a:r>
              <a:rPr lang="en-US" baseline="-25000" dirty="0">
                <a:solidFill>
                  <a:srgbClr val="00B050"/>
                </a:solidFill>
              </a:rPr>
              <a:t>g(2p)</a:t>
            </a:r>
            <a:r>
              <a:rPr lang="en-US" baseline="30000" dirty="0">
                <a:solidFill>
                  <a:srgbClr val="00B050"/>
                </a:solidFill>
              </a:rPr>
              <a:t>4</a:t>
            </a:r>
          </a:p>
          <a:p>
            <a:pPr lvl="0"/>
            <a:r>
              <a:rPr lang="en-US" dirty="0">
                <a:solidFill>
                  <a:srgbClr val="00B050"/>
                </a:solidFill>
              </a:rPr>
              <a:t>B.O. = ½ (8- 6) = 1</a:t>
            </a:r>
          </a:p>
          <a:p>
            <a:pPr lvl="0"/>
            <a:r>
              <a:rPr lang="en-US" dirty="0">
                <a:solidFill>
                  <a:srgbClr val="00B050"/>
                </a:solidFill>
              </a:rPr>
              <a:t>F</a:t>
            </a:r>
            <a:r>
              <a:rPr lang="en-US" baseline="-25000" dirty="0">
                <a:solidFill>
                  <a:srgbClr val="00B050"/>
                </a:solidFill>
              </a:rPr>
              <a:t>2   </a:t>
            </a:r>
            <a:r>
              <a:rPr lang="en-US" dirty="0">
                <a:solidFill>
                  <a:srgbClr val="00B050"/>
                </a:solidFill>
              </a:rPr>
              <a:t>molecule is diamagnetic.</a:t>
            </a:r>
            <a:r>
              <a:rPr lang="en-US" baseline="-25000" dirty="0">
                <a:solidFill>
                  <a:srgbClr val="00B050"/>
                </a:solidFill>
              </a:rPr>
              <a:t> </a:t>
            </a:r>
            <a:endParaRPr lang="en-IN" dirty="0">
              <a:solidFill>
                <a:srgbClr val="00B050"/>
              </a:solidFill>
            </a:endParaRPr>
          </a:p>
        </p:txBody>
      </p:sp>
      <p:pic>
        <p:nvPicPr>
          <p:cNvPr id="5" name="Picture 4">
            <a:extLst>
              <a:ext uri="{FF2B5EF4-FFF2-40B4-BE49-F238E27FC236}">
                <a16:creationId xmlns:a16="http://schemas.microsoft.com/office/drawing/2014/main" id="{6632E3C3-3442-4476-ABE5-4AD7CE62E3AE}"/>
              </a:ext>
            </a:extLst>
          </p:cNvPr>
          <p:cNvPicPr>
            <a:picLocks noChangeAspect="1"/>
          </p:cNvPicPr>
          <p:nvPr/>
        </p:nvPicPr>
        <p:blipFill>
          <a:blip r:embed="rId3"/>
          <a:stretch>
            <a:fillRect/>
          </a:stretch>
        </p:blipFill>
        <p:spPr>
          <a:xfrm>
            <a:off x="6238105" y="1431131"/>
            <a:ext cx="4788244" cy="4029869"/>
          </a:xfrm>
          <a:prstGeom prst="rect">
            <a:avLst/>
          </a:prstGeom>
        </p:spPr>
      </p:pic>
      <p:sp>
        <p:nvSpPr>
          <p:cNvPr id="6" name="Rectangle 5">
            <a:extLst>
              <a:ext uri="{FF2B5EF4-FFF2-40B4-BE49-F238E27FC236}">
                <a16:creationId xmlns:a16="http://schemas.microsoft.com/office/drawing/2014/main" id="{882B316F-8C84-48BC-98BB-5FD00FF25C62}"/>
              </a:ext>
            </a:extLst>
          </p:cNvPr>
          <p:cNvSpPr/>
          <p:nvPr/>
        </p:nvSpPr>
        <p:spPr>
          <a:xfrm>
            <a:off x="6664413" y="5272894"/>
            <a:ext cx="4300149" cy="1477328"/>
          </a:xfrm>
          <a:prstGeom prst="rect">
            <a:avLst/>
          </a:prstGeom>
        </p:spPr>
        <p:txBody>
          <a:bodyPr wrap="square">
            <a:spAutoFit/>
          </a:bodyPr>
          <a:lstStyle/>
          <a:p>
            <a:r>
              <a:rPr lang="en-US" dirty="0">
                <a:solidFill>
                  <a:srgbClr val="00B050"/>
                </a:solidFill>
              </a:rPr>
              <a:t>O</a:t>
            </a:r>
            <a:r>
              <a:rPr lang="en-US" baseline="-25000" dirty="0">
                <a:solidFill>
                  <a:srgbClr val="00B050"/>
                </a:solidFill>
              </a:rPr>
              <a:t>2   </a:t>
            </a:r>
            <a:r>
              <a:rPr lang="en-US" dirty="0">
                <a:solidFill>
                  <a:srgbClr val="00B050"/>
                </a:solidFill>
              </a:rPr>
              <a:t>: Paramagnetic</a:t>
            </a:r>
          </a:p>
          <a:p>
            <a:r>
              <a:rPr lang="en-US" dirty="0">
                <a:solidFill>
                  <a:srgbClr val="00B050"/>
                </a:solidFill>
              </a:rPr>
              <a:t>O</a:t>
            </a:r>
            <a:r>
              <a:rPr lang="en-US" baseline="-25000" dirty="0">
                <a:solidFill>
                  <a:srgbClr val="00B050"/>
                </a:solidFill>
              </a:rPr>
              <a:t>2</a:t>
            </a:r>
            <a:r>
              <a:rPr lang="en-US" baseline="30000" dirty="0">
                <a:solidFill>
                  <a:srgbClr val="00B050"/>
                </a:solidFill>
              </a:rPr>
              <a:t>+ </a:t>
            </a:r>
            <a:r>
              <a:rPr lang="en-US" dirty="0">
                <a:solidFill>
                  <a:srgbClr val="00B050"/>
                </a:solidFill>
              </a:rPr>
              <a:t>: Paramagnetic</a:t>
            </a:r>
          </a:p>
          <a:p>
            <a:r>
              <a:rPr lang="en-US" dirty="0">
                <a:solidFill>
                  <a:srgbClr val="00B050"/>
                </a:solidFill>
              </a:rPr>
              <a:t>O</a:t>
            </a:r>
            <a:r>
              <a:rPr lang="en-US" baseline="-25000" dirty="0">
                <a:solidFill>
                  <a:srgbClr val="00B050"/>
                </a:solidFill>
              </a:rPr>
              <a:t>2</a:t>
            </a:r>
            <a:r>
              <a:rPr lang="en-US" baseline="30000" dirty="0">
                <a:solidFill>
                  <a:srgbClr val="00B050"/>
                </a:solidFill>
              </a:rPr>
              <a:t>-  </a:t>
            </a:r>
            <a:r>
              <a:rPr lang="en-US" dirty="0">
                <a:solidFill>
                  <a:srgbClr val="00B050"/>
                </a:solidFill>
              </a:rPr>
              <a:t>: Paramagnetic</a:t>
            </a:r>
          </a:p>
          <a:p>
            <a:r>
              <a:rPr lang="en-US" dirty="0">
                <a:solidFill>
                  <a:srgbClr val="00B050"/>
                </a:solidFill>
              </a:rPr>
              <a:t>O</a:t>
            </a:r>
            <a:r>
              <a:rPr lang="en-US" baseline="-25000" dirty="0">
                <a:solidFill>
                  <a:srgbClr val="00B050"/>
                </a:solidFill>
              </a:rPr>
              <a:t>2</a:t>
            </a:r>
            <a:r>
              <a:rPr lang="en-US" baseline="30000" dirty="0">
                <a:solidFill>
                  <a:srgbClr val="00B050"/>
                </a:solidFill>
              </a:rPr>
              <a:t>2-</a:t>
            </a:r>
            <a:r>
              <a:rPr lang="en-US" dirty="0">
                <a:solidFill>
                  <a:srgbClr val="00B050"/>
                </a:solidFill>
              </a:rPr>
              <a:t>: Diamagnetic</a:t>
            </a:r>
          </a:p>
          <a:p>
            <a:endParaRPr lang="en-IN" dirty="0"/>
          </a:p>
        </p:txBody>
      </p:sp>
    </p:spTree>
    <p:extLst>
      <p:ext uri="{BB962C8B-B14F-4D97-AF65-F5344CB8AC3E}">
        <p14:creationId xmlns:p14="http://schemas.microsoft.com/office/powerpoint/2010/main" val="62542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5968-5F92-46F9-A96D-B2336FB50C64}"/>
              </a:ext>
            </a:extLst>
          </p:cNvPr>
          <p:cNvSpPr>
            <a:spLocks noGrp="1"/>
          </p:cNvSpPr>
          <p:nvPr>
            <p:ph type="title"/>
          </p:nvPr>
        </p:nvSpPr>
        <p:spPr>
          <a:xfrm>
            <a:off x="2199503" y="258034"/>
            <a:ext cx="8699158" cy="672843"/>
          </a:xfrm>
        </p:spPr>
        <p:txBody>
          <a:bodyPr>
            <a:normAutofit/>
          </a:bodyPr>
          <a:lstStyle/>
          <a:p>
            <a:pPr algn="ctr"/>
            <a:r>
              <a:rPr lang="en-IN" sz="3600" dirty="0">
                <a:solidFill>
                  <a:srgbClr val="00B050"/>
                </a:solidFill>
                <a:latin typeface="Algerian" panose="04020705040A02060702" pitchFamily="82" charset="0"/>
              </a:rPr>
              <a:t>MO of Heteronuclear Molecules   </a:t>
            </a:r>
          </a:p>
        </p:txBody>
      </p:sp>
      <p:sp>
        <p:nvSpPr>
          <p:cNvPr id="3" name="Content Placeholder 2">
            <a:extLst>
              <a:ext uri="{FF2B5EF4-FFF2-40B4-BE49-F238E27FC236}">
                <a16:creationId xmlns:a16="http://schemas.microsoft.com/office/drawing/2014/main" id="{757C649E-42EF-4353-A6BD-A21004529918}"/>
              </a:ext>
            </a:extLst>
          </p:cNvPr>
          <p:cNvSpPr>
            <a:spLocks noGrp="1"/>
          </p:cNvSpPr>
          <p:nvPr>
            <p:ph idx="1"/>
          </p:nvPr>
        </p:nvSpPr>
        <p:spPr>
          <a:xfrm>
            <a:off x="673443" y="1152781"/>
            <a:ext cx="10515600" cy="5083261"/>
          </a:xfrm>
        </p:spPr>
        <p:txBody>
          <a:bodyPr>
            <a:normAutofit fontScale="92500"/>
          </a:bodyPr>
          <a:lstStyle/>
          <a:p>
            <a:endParaRPr lang="en-US" dirty="0">
              <a:solidFill>
                <a:srgbClr val="7030A0"/>
              </a:solidFill>
            </a:endParaRPr>
          </a:p>
          <a:p>
            <a:pPr>
              <a:buFont typeface="Wingdings" panose="05000000000000000000" pitchFamily="2" charset="2"/>
              <a:buChar char="Ø"/>
            </a:pPr>
            <a:r>
              <a:rPr lang="en-US" dirty="0">
                <a:solidFill>
                  <a:srgbClr val="7030A0"/>
                </a:solidFill>
                <a:latin typeface="Times New Roman" panose="02020603050405020304" pitchFamily="18" charset="0"/>
                <a:cs typeface="Times New Roman" panose="02020603050405020304" pitchFamily="18" charset="0"/>
              </a:rPr>
              <a:t> In heteronuclear diatomic molecules, mixing of atomic orbitals only occurs when the electronegativity values are similar. </a:t>
            </a:r>
          </a:p>
          <a:p>
            <a:pPr>
              <a:buFont typeface="Wingdings" panose="05000000000000000000" pitchFamily="2" charset="2"/>
              <a:buChar char="Ø"/>
            </a:pPr>
            <a:r>
              <a:rPr lang="en-US" dirty="0">
                <a:solidFill>
                  <a:srgbClr val="7030A0"/>
                </a:solidFill>
                <a:latin typeface="Times New Roman" panose="02020603050405020304" pitchFamily="18" charset="0"/>
                <a:cs typeface="Times New Roman" panose="02020603050405020304" pitchFamily="18" charset="0"/>
              </a:rPr>
              <a:t>In carbon monoxide the oxygen 2s orbital is much lower in energy than the carbon 2s orbital and therefore the degree of mixing is low. </a:t>
            </a:r>
          </a:p>
          <a:p>
            <a:pPr>
              <a:buFont typeface="Wingdings" panose="05000000000000000000" pitchFamily="2" charset="2"/>
              <a:buChar char="Ø"/>
            </a:pPr>
            <a:r>
              <a:rPr lang="en-US" dirty="0">
                <a:solidFill>
                  <a:srgbClr val="7030A0"/>
                </a:solidFill>
                <a:latin typeface="Times New Roman" panose="02020603050405020304" pitchFamily="18" charset="0"/>
                <a:cs typeface="Times New Roman" panose="02020603050405020304" pitchFamily="18" charset="0"/>
              </a:rPr>
              <a:t>The g and u subscripts no longer apply because the molecule lacks a center of symmetry.</a:t>
            </a:r>
          </a:p>
          <a:p>
            <a:pPr>
              <a:buFont typeface="Wingdings" panose="05000000000000000000" pitchFamily="2" charset="2"/>
              <a:buChar char="Ø"/>
            </a:pPr>
            <a:r>
              <a:rPr lang="en-US" dirty="0">
                <a:solidFill>
                  <a:srgbClr val="7030A0"/>
                </a:solidFill>
                <a:latin typeface="Times New Roman" panose="02020603050405020304" pitchFamily="18" charset="0"/>
                <a:cs typeface="Times New Roman" panose="02020603050405020304" pitchFamily="18" charset="0"/>
              </a:rPr>
              <a:t>The atomic orbital which is lower in energy is participated more (large coefficient) in bonding MO than higher energy atomic orbital and bonding electrons are placed more closed to the lower energy atomic orbital.</a:t>
            </a:r>
          </a:p>
          <a:p>
            <a:pPr>
              <a:buFont typeface="Wingdings" panose="05000000000000000000" pitchFamily="2" charset="2"/>
              <a:buChar char="Ø"/>
            </a:pPr>
            <a:r>
              <a:rPr lang="en-US" dirty="0">
                <a:solidFill>
                  <a:srgbClr val="7030A0"/>
                </a:solidFill>
                <a:latin typeface="Times New Roman" panose="02020603050405020304" pitchFamily="18" charset="0"/>
                <a:cs typeface="Times New Roman" panose="02020603050405020304" pitchFamily="18" charset="0"/>
              </a:rPr>
              <a:t>The atomic orbital does not find any similar or comparable energy  orbital for bonding, participated in MO as a non-bonding orbital.</a:t>
            </a:r>
          </a:p>
        </p:txBody>
      </p:sp>
    </p:spTree>
    <p:extLst>
      <p:ext uri="{BB962C8B-B14F-4D97-AF65-F5344CB8AC3E}">
        <p14:creationId xmlns:p14="http://schemas.microsoft.com/office/powerpoint/2010/main" val="422907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56A8-09CD-42A0-A8A1-E470B6F0CF9D}"/>
              </a:ext>
            </a:extLst>
          </p:cNvPr>
          <p:cNvSpPr>
            <a:spLocks noGrp="1"/>
          </p:cNvSpPr>
          <p:nvPr>
            <p:ph type="title"/>
          </p:nvPr>
        </p:nvSpPr>
        <p:spPr>
          <a:xfrm>
            <a:off x="838200" y="365125"/>
            <a:ext cx="10515600" cy="730507"/>
          </a:xfrm>
        </p:spPr>
        <p:txBody>
          <a:bodyPr/>
          <a:lstStyle/>
          <a:p>
            <a:pPr algn="ctr"/>
            <a:r>
              <a:rPr lang="en-IN" sz="3600" dirty="0">
                <a:solidFill>
                  <a:srgbClr val="00B0F0"/>
                </a:solidFill>
                <a:latin typeface="Algerian" panose="04020705040A02060702" pitchFamily="82" charset="0"/>
              </a:rPr>
              <a:t>MO of NO &amp; NO</a:t>
            </a:r>
            <a:r>
              <a:rPr lang="en-IN" sz="3600" baseline="30000" dirty="0">
                <a:solidFill>
                  <a:srgbClr val="00B0F0"/>
                </a:solidFill>
                <a:latin typeface="Algerian" panose="04020705040A02060702" pitchFamily="82" charset="0"/>
              </a:rPr>
              <a:t>+</a:t>
            </a:r>
            <a:r>
              <a:rPr lang="en-IN" sz="3600" dirty="0">
                <a:solidFill>
                  <a:srgbClr val="00B0F0"/>
                </a:solidFill>
                <a:latin typeface="Algerian" panose="04020705040A02060702" pitchFamily="82" charset="0"/>
              </a:rPr>
              <a:t> molecules</a:t>
            </a:r>
            <a:endParaRPr lang="en-IN" dirty="0"/>
          </a:p>
        </p:txBody>
      </p:sp>
      <p:pic>
        <p:nvPicPr>
          <p:cNvPr id="2050" name="Picture 2" descr="See the source image">
            <a:extLst>
              <a:ext uri="{FF2B5EF4-FFF2-40B4-BE49-F238E27FC236}">
                <a16:creationId xmlns:a16="http://schemas.microsoft.com/office/drawing/2014/main" id="{9EA9D194-979A-4F8B-9883-7F6F53836C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45538"/>
            <a:ext cx="405414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03D443-80F4-4C82-8B91-DD66D6A213E1}"/>
              </a:ext>
            </a:extLst>
          </p:cNvPr>
          <p:cNvPicPr>
            <a:picLocks noChangeAspect="1"/>
          </p:cNvPicPr>
          <p:nvPr/>
        </p:nvPicPr>
        <p:blipFill>
          <a:blip r:embed="rId3"/>
          <a:stretch>
            <a:fillRect/>
          </a:stretch>
        </p:blipFill>
        <p:spPr>
          <a:xfrm>
            <a:off x="5865340" y="1637741"/>
            <a:ext cx="5291645" cy="4216358"/>
          </a:xfrm>
          <a:prstGeom prst="rect">
            <a:avLst/>
          </a:prstGeom>
        </p:spPr>
      </p:pic>
      <p:sp>
        <p:nvSpPr>
          <p:cNvPr id="6" name="Rectangle 5">
            <a:extLst>
              <a:ext uri="{FF2B5EF4-FFF2-40B4-BE49-F238E27FC236}">
                <a16:creationId xmlns:a16="http://schemas.microsoft.com/office/drawing/2014/main" id="{5B07E825-1F57-4C35-B3EB-077248312ECC}"/>
              </a:ext>
            </a:extLst>
          </p:cNvPr>
          <p:cNvSpPr/>
          <p:nvPr/>
        </p:nvSpPr>
        <p:spPr>
          <a:xfrm>
            <a:off x="1560651" y="6123543"/>
            <a:ext cx="2012602" cy="369332"/>
          </a:xfrm>
          <a:prstGeom prst="rect">
            <a:avLst/>
          </a:prstGeom>
        </p:spPr>
        <p:txBody>
          <a:bodyPr wrap="none">
            <a:spAutoFit/>
          </a:bodyPr>
          <a:lstStyle/>
          <a:p>
            <a:pPr lvl="0"/>
            <a:r>
              <a:rPr lang="en-US" dirty="0">
                <a:solidFill>
                  <a:srgbClr val="00B050"/>
                </a:solidFill>
              </a:rPr>
              <a:t>B.O. = ½ (8- 3) = 2.5</a:t>
            </a:r>
          </a:p>
        </p:txBody>
      </p:sp>
      <p:sp>
        <p:nvSpPr>
          <p:cNvPr id="7" name="Rectangle 6">
            <a:extLst>
              <a:ext uri="{FF2B5EF4-FFF2-40B4-BE49-F238E27FC236}">
                <a16:creationId xmlns:a16="http://schemas.microsoft.com/office/drawing/2014/main" id="{23435550-379F-4C59-8D2C-1A5DF50BD1F3}"/>
              </a:ext>
            </a:extLst>
          </p:cNvPr>
          <p:cNvSpPr/>
          <p:nvPr/>
        </p:nvSpPr>
        <p:spPr>
          <a:xfrm>
            <a:off x="7874538" y="6123543"/>
            <a:ext cx="1837875" cy="369332"/>
          </a:xfrm>
          <a:prstGeom prst="rect">
            <a:avLst/>
          </a:prstGeom>
        </p:spPr>
        <p:txBody>
          <a:bodyPr wrap="none">
            <a:spAutoFit/>
          </a:bodyPr>
          <a:lstStyle/>
          <a:p>
            <a:pPr lvl="0"/>
            <a:r>
              <a:rPr lang="en-US" dirty="0">
                <a:solidFill>
                  <a:srgbClr val="00B050"/>
                </a:solidFill>
              </a:rPr>
              <a:t>B.O. = ½ (8- 2) = 3</a:t>
            </a:r>
          </a:p>
        </p:txBody>
      </p:sp>
    </p:spTree>
    <p:extLst>
      <p:ext uri="{BB962C8B-B14F-4D97-AF65-F5344CB8AC3E}">
        <p14:creationId xmlns:p14="http://schemas.microsoft.com/office/powerpoint/2010/main" val="209079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4C14-DB4E-4318-8245-27DFDB489ECE}"/>
              </a:ext>
            </a:extLst>
          </p:cNvPr>
          <p:cNvSpPr>
            <a:spLocks noGrp="1"/>
          </p:cNvSpPr>
          <p:nvPr>
            <p:ph type="title"/>
          </p:nvPr>
        </p:nvSpPr>
        <p:spPr>
          <a:xfrm>
            <a:off x="838200" y="365126"/>
            <a:ext cx="10515600" cy="705794"/>
          </a:xfrm>
        </p:spPr>
        <p:txBody>
          <a:bodyPr/>
          <a:lstStyle/>
          <a:p>
            <a:pPr algn="ctr"/>
            <a:r>
              <a:rPr lang="en-IN" sz="3600" dirty="0">
                <a:solidFill>
                  <a:srgbClr val="00B0F0"/>
                </a:solidFill>
                <a:latin typeface="Algerian" panose="04020705040A02060702" pitchFamily="82" charset="0"/>
              </a:rPr>
              <a:t>MO of CO &amp; CO</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molecules</a:t>
            </a:r>
            <a:endParaRPr lang="en-IN" dirty="0"/>
          </a:p>
        </p:txBody>
      </p:sp>
      <p:pic>
        <p:nvPicPr>
          <p:cNvPr id="4" name="Content Placeholder 3">
            <a:extLst>
              <a:ext uri="{FF2B5EF4-FFF2-40B4-BE49-F238E27FC236}">
                <a16:creationId xmlns:a16="http://schemas.microsoft.com/office/drawing/2014/main" id="{033231B0-FEFA-463D-88ED-5173AEA5BBA2}"/>
              </a:ext>
            </a:extLst>
          </p:cNvPr>
          <p:cNvPicPr>
            <a:picLocks noGrp="1" noChangeAspect="1"/>
          </p:cNvPicPr>
          <p:nvPr>
            <p:ph idx="1"/>
          </p:nvPr>
        </p:nvPicPr>
        <p:blipFill>
          <a:blip r:embed="rId2"/>
          <a:stretch>
            <a:fillRect/>
          </a:stretch>
        </p:blipFill>
        <p:spPr>
          <a:xfrm>
            <a:off x="1338906" y="1627509"/>
            <a:ext cx="4180445" cy="4089549"/>
          </a:xfrm>
          <a:prstGeom prst="rect">
            <a:avLst/>
          </a:prstGeom>
        </p:spPr>
      </p:pic>
      <p:pic>
        <p:nvPicPr>
          <p:cNvPr id="6" name="Picture 5">
            <a:extLst>
              <a:ext uri="{FF2B5EF4-FFF2-40B4-BE49-F238E27FC236}">
                <a16:creationId xmlns:a16="http://schemas.microsoft.com/office/drawing/2014/main" id="{2EB5352B-CA68-45B2-985B-205D3DD511A8}"/>
              </a:ext>
            </a:extLst>
          </p:cNvPr>
          <p:cNvPicPr>
            <a:picLocks noChangeAspect="1"/>
          </p:cNvPicPr>
          <p:nvPr/>
        </p:nvPicPr>
        <p:blipFill>
          <a:blip r:embed="rId3"/>
          <a:stretch>
            <a:fillRect/>
          </a:stretch>
        </p:blipFill>
        <p:spPr>
          <a:xfrm>
            <a:off x="6096000" y="1522207"/>
            <a:ext cx="4684755" cy="4300152"/>
          </a:xfrm>
          <a:prstGeom prst="rect">
            <a:avLst/>
          </a:prstGeom>
        </p:spPr>
      </p:pic>
      <p:sp>
        <p:nvSpPr>
          <p:cNvPr id="7" name="Rectangle 6">
            <a:extLst>
              <a:ext uri="{FF2B5EF4-FFF2-40B4-BE49-F238E27FC236}">
                <a16:creationId xmlns:a16="http://schemas.microsoft.com/office/drawing/2014/main" id="{9F61F55A-3596-4A03-8C31-439ADFFD6CEE}"/>
              </a:ext>
            </a:extLst>
          </p:cNvPr>
          <p:cNvSpPr/>
          <p:nvPr/>
        </p:nvSpPr>
        <p:spPr>
          <a:xfrm>
            <a:off x="1428846" y="6088981"/>
            <a:ext cx="1890774" cy="369332"/>
          </a:xfrm>
          <a:prstGeom prst="rect">
            <a:avLst/>
          </a:prstGeom>
        </p:spPr>
        <p:txBody>
          <a:bodyPr wrap="none">
            <a:spAutoFit/>
          </a:bodyPr>
          <a:lstStyle/>
          <a:p>
            <a:pPr lvl="0"/>
            <a:r>
              <a:rPr lang="en-US" dirty="0">
                <a:solidFill>
                  <a:srgbClr val="00B050"/>
                </a:solidFill>
              </a:rPr>
              <a:t>B.O. = ½ (8 - 2) = 3</a:t>
            </a:r>
          </a:p>
        </p:txBody>
      </p:sp>
      <p:sp>
        <p:nvSpPr>
          <p:cNvPr id="8" name="Rectangle 7">
            <a:extLst>
              <a:ext uri="{FF2B5EF4-FFF2-40B4-BE49-F238E27FC236}">
                <a16:creationId xmlns:a16="http://schemas.microsoft.com/office/drawing/2014/main" id="{A6F69412-FC91-4A70-8B86-B1597CBE52D6}"/>
              </a:ext>
            </a:extLst>
          </p:cNvPr>
          <p:cNvSpPr/>
          <p:nvPr/>
        </p:nvSpPr>
        <p:spPr>
          <a:xfrm>
            <a:off x="7903786" y="6088980"/>
            <a:ext cx="1837875" cy="369332"/>
          </a:xfrm>
          <a:prstGeom prst="rect">
            <a:avLst/>
          </a:prstGeom>
        </p:spPr>
        <p:txBody>
          <a:bodyPr wrap="none">
            <a:spAutoFit/>
          </a:bodyPr>
          <a:lstStyle/>
          <a:p>
            <a:pPr lvl="0"/>
            <a:r>
              <a:rPr lang="en-US" dirty="0">
                <a:solidFill>
                  <a:srgbClr val="00B050"/>
                </a:solidFill>
              </a:rPr>
              <a:t>B.O. = ½ (8- 0) = 4</a:t>
            </a:r>
          </a:p>
        </p:txBody>
      </p:sp>
    </p:spTree>
    <p:extLst>
      <p:ext uri="{BB962C8B-B14F-4D97-AF65-F5344CB8AC3E}">
        <p14:creationId xmlns:p14="http://schemas.microsoft.com/office/powerpoint/2010/main" val="22072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0B46-1866-4BBA-949D-42D820A32625}"/>
              </a:ext>
            </a:extLst>
          </p:cNvPr>
          <p:cNvSpPr>
            <a:spLocks noGrp="1"/>
          </p:cNvSpPr>
          <p:nvPr>
            <p:ph type="title"/>
          </p:nvPr>
        </p:nvSpPr>
        <p:spPr>
          <a:xfrm>
            <a:off x="780535" y="274510"/>
            <a:ext cx="10515600" cy="763458"/>
          </a:xfrm>
        </p:spPr>
        <p:txBody>
          <a:bodyPr/>
          <a:lstStyle/>
          <a:p>
            <a:pPr algn="ctr"/>
            <a:r>
              <a:rPr lang="en-IN" sz="3600" dirty="0">
                <a:solidFill>
                  <a:srgbClr val="00B0F0"/>
                </a:solidFill>
                <a:latin typeface="Algerian" panose="04020705040A02060702" pitchFamily="82" charset="0"/>
              </a:rPr>
              <a:t>MO of CN</a:t>
            </a:r>
            <a:r>
              <a:rPr lang="en-IN" sz="3600" baseline="30000" dirty="0">
                <a:solidFill>
                  <a:srgbClr val="00B0F0"/>
                </a:solidFill>
                <a:latin typeface="Times New Roman" panose="02020603050405020304" pitchFamily="18" charset="0"/>
                <a:cs typeface="Times New Roman" panose="02020603050405020304" pitchFamily="18" charset="0"/>
              </a:rPr>
              <a:t>-</a:t>
            </a:r>
            <a:r>
              <a:rPr lang="en-IN" sz="3600" dirty="0">
                <a:solidFill>
                  <a:srgbClr val="00B0F0"/>
                </a:solidFill>
                <a:latin typeface="Algerian" panose="04020705040A02060702" pitchFamily="82" charset="0"/>
              </a:rPr>
              <a:t> &amp; BEH</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 molecules</a:t>
            </a:r>
            <a:endParaRPr lang="en-IN" dirty="0"/>
          </a:p>
        </p:txBody>
      </p:sp>
      <p:pic>
        <p:nvPicPr>
          <p:cNvPr id="5" name="Content Placeholder 4">
            <a:extLst>
              <a:ext uri="{FF2B5EF4-FFF2-40B4-BE49-F238E27FC236}">
                <a16:creationId xmlns:a16="http://schemas.microsoft.com/office/drawing/2014/main" id="{4DBAFE07-C790-436A-A463-B747E6BF86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727" y="1484741"/>
            <a:ext cx="4745497" cy="4108751"/>
          </a:xfrm>
        </p:spPr>
      </p:pic>
      <p:pic>
        <p:nvPicPr>
          <p:cNvPr id="6" name="Picture 5">
            <a:extLst>
              <a:ext uri="{FF2B5EF4-FFF2-40B4-BE49-F238E27FC236}">
                <a16:creationId xmlns:a16="http://schemas.microsoft.com/office/drawing/2014/main" id="{9B2EFD63-0C70-42EC-8D39-7648BF0DB3D9}"/>
              </a:ext>
            </a:extLst>
          </p:cNvPr>
          <p:cNvPicPr>
            <a:picLocks noChangeAspect="1"/>
          </p:cNvPicPr>
          <p:nvPr/>
        </p:nvPicPr>
        <p:blipFill>
          <a:blip r:embed="rId3"/>
          <a:stretch>
            <a:fillRect/>
          </a:stretch>
        </p:blipFill>
        <p:spPr>
          <a:xfrm>
            <a:off x="6096000" y="1655805"/>
            <a:ext cx="4852344" cy="4176584"/>
          </a:xfrm>
          <a:prstGeom prst="rect">
            <a:avLst/>
          </a:prstGeom>
        </p:spPr>
      </p:pic>
    </p:spTree>
    <p:extLst>
      <p:ext uri="{BB962C8B-B14F-4D97-AF65-F5344CB8AC3E}">
        <p14:creationId xmlns:p14="http://schemas.microsoft.com/office/powerpoint/2010/main" val="156203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3912-B23A-4553-B0C9-13807ECA6C5C}"/>
              </a:ext>
            </a:extLst>
          </p:cNvPr>
          <p:cNvSpPr>
            <a:spLocks noGrp="1"/>
          </p:cNvSpPr>
          <p:nvPr>
            <p:ph type="title"/>
          </p:nvPr>
        </p:nvSpPr>
        <p:spPr>
          <a:xfrm>
            <a:off x="838200" y="365125"/>
            <a:ext cx="10515600" cy="880351"/>
          </a:xfrm>
        </p:spPr>
        <p:txBody>
          <a:bodyPr>
            <a:normAutofit/>
          </a:bodyPr>
          <a:lstStyle/>
          <a:p>
            <a:r>
              <a:rPr lang="en-US" sz="3600" dirty="0">
                <a:solidFill>
                  <a:srgbClr val="00B0F0"/>
                </a:solidFill>
                <a:latin typeface="Algerian" panose="04020705040A02060702" pitchFamily="82" charset="0"/>
                <a:cs typeface="Times New Roman" panose="02020603050405020304" pitchFamily="18" charset="0"/>
              </a:rPr>
              <a:t>What is Molecular Orbital Theory?</a:t>
            </a:r>
            <a:endParaRPr lang="en-IN" sz="3600" dirty="0">
              <a:latin typeface="Algerian" panose="04020705040A02060702" pitchFamily="82" charset="0"/>
            </a:endParaRPr>
          </a:p>
        </p:txBody>
      </p:sp>
      <p:sp>
        <p:nvSpPr>
          <p:cNvPr id="3" name="Content Placeholder 2">
            <a:extLst>
              <a:ext uri="{FF2B5EF4-FFF2-40B4-BE49-F238E27FC236}">
                <a16:creationId xmlns:a16="http://schemas.microsoft.com/office/drawing/2014/main" id="{06FF26B3-16F8-4C87-BDDD-0803EEE97142}"/>
              </a:ext>
            </a:extLst>
          </p:cNvPr>
          <p:cNvSpPr>
            <a:spLocks noGrp="1"/>
          </p:cNvSpPr>
          <p:nvPr>
            <p:ph idx="1"/>
          </p:nvPr>
        </p:nvSpPr>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Molecular Orbital theory is a chemical bonding theory that states that individual atoms combine together to form molecular orbitals. Due to this arrangement in MO Theory, electrons associated with different nuclei can be found in different atomic orbitals.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molecular orbital theory, the electrons present in a molecule are not assigned to individual chemical bonds between the atoms. Rather, they are treated as moving under the influence of the atomic nuclei in the entire molecule.</a:t>
            </a:r>
            <a:endParaRPr lang="en-IN" dirty="0"/>
          </a:p>
        </p:txBody>
      </p:sp>
    </p:spTree>
    <p:extLst>
      <p:ext uri="{BB962C8B-B14F-4D97-AF65-F5344CB8AC3E}">
        <p14:creationId xmlns:p14="http://schemas.microsoft.com/office/powerpoint/2010/main" val="82095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98DA-4468-4BAF-8612-C7C1C6667465}"/>
              </a:ext>
            </a:extLst>
          </p:cNvPr>
          <p:cNvSpPr>
            <a:spLocks noGrp="1"/>
          </p:cNvSpPr>
          <p:nvPr>
            <p:ph type="title"/>
          </p:nvPr>
        </p:nvSpPr>
        <p:spPr>
          <a:xfrm>
            <a:off x="838200" y="365125"/>
            <a:ext cx="10515600" cy="763459"/>
          </a:xfrm>
        </p:spPr>
        <p:txBody>
          <a:bodyPr/>
          <a:lstStyle/>
          <a:p>
            <a:pPr algn="ctr"/>
            <a:r>
              <a:rPr lang="en-IN" sz="3600" dirty="0">
                <a:solidFill>
                  <a:srgbClr val="00B0F0"/>
                </a:solidFill>
                <a:latin typeface="Algerian" panose="04020705040A02060702" pitchFamily="82" charset="0"/>
              </a:rPr>
              <a:t>MO of HF &amp; H</a:t>
            </a:r>
            <a:r>
              <a:rPr lang="en-IN" sz="3600" baseline="-25000" dirty="0">
                <a:solidFill>
                  <a:srgbClr val="00B0F0"/>
                </a:solidFill>
                <a:latin typeface="Algerian" panose="04020705040A02060702" pitchFamily="82" charset="0"/>
              </a:rPr>
              <a:t>2</a:t>
            </a:r>
            <a:r>
              <a:rPr lang="en-IN" sz="3600" dirty="0">
                <a:solidFill>
                  <a:srgbClr val="00B0F0"/>
                </a:solidFill>
                <a:latin typeface="Algerian" panose="04020705040A02060702" pitchFamily="82" charset="0"/>
              </a:rPr>
              <a:t>O molecules</a:t>
            </a:r>
            <a:endParaRPr lang="en-IN" dirty="0"/>
          </a:p>
        </p:txBody>
      </p:sp>
      <p:pic>
        <p:nvPicPr>
          <p:cNvPr id="3074" name="Picture 2" descr="See the source image">
            <a:extLst>
              <a:ext uri="{FF2B5EF4-FFF2-40B4-BE49-F238E27FC236}">
                <a16:creationId xmlns:a16="http://schemas.microsoft.com/office/drawing/2014/main" id="{0ED9C35D-345C-495A-8D2C-9EE87344C7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4443" y="1804087"/>
            <a:ext cx="4176583" cy="38141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99DA0D-B374-4EB0-89F9-71D83AED0B04}"/>
              </a:ext>
            </a:extLst>
          </p:cNvPr>
          <p:cNvPicPr>
            <a:picLocks noChangeAspect="1"/>
          </p:cNvPicPr>
          <p:nvPr/>
        </p:nvPicPr>
        <p:blipFill>
          <a:blip r:embed="rId3"/>
          <a:stretch>
            <a:fillRect/>
          </a:stretch>
        </p:blipFill>
        <p:spPr>
          <a:xfrm>
            <a:off x="6096000" y="1804087"/>
            <a:ext cx="5478162" cy="3814118"/>
          </a:xfrm>
          <a:prstGeom prst="rect">
            <a:avLst/>
          </a:prstGeom>
        </p:spPr>
      </p:pic>
      <p:sp>
        <p:nvSpPr>
          <p:cNvPr id="5" name="TextBox 4">
            <a:extLst>
              <a:ext uri="{FF2B5EF4-FFF2-40B4-BE49-F238E27FC236}">
                <a16:creationId xmlns:a16="http://schemas.microsoft.com/office/drawing/2014/main" id="{FAF69FAC-C944-4EB6-8FE0-04301129CF63}"/>
              </a:ext>
            </a:extLst>
          </p:cNvPr>
          <p:cNvSpPr txBox="1"/>
          <p:nvPr/>
        </p:nvSpPr>
        <p:spPr>
          <a:xfrm>
            <a:off x="8534400" y="5257110"/>
            <a:ext cx="700215" cy="400110"/>
          </a:xfrm>
          <a:prstGeom prst="rect">
            <a:avLst/>
          </a:prstGeom>
          <a:noFill/>
        </p:spPr>
        <p:txBody>
          <a:bodyPr wrap="square" rtlCol="0">
            <a:spAutoFit/>
          </a:bodyPr>
          <a:lstStyle/>
          <a:p>
            <a:r>
              <a:rPr lang="en-IN" sz="2000" dirty="0"/>
              <a:t>H</a:t>
            </a:r>
            <a:r>
              <a:rPr lang="en-IN" sz="2000" baseline="-25000" dirty="0"/>
              <a:t>2</a:t>
            </a:r>
            <a:r>
              <a:rPr lang="en-IN" sz="2000" dirty="0"/>
              <a:t>O</a:t>
            </a:r>
          </a:p>
        </p:txBody>
      </p:sp>
    </p:spTree>
    <p:extLst>
      <p:ext uri="{BB962C8B-B14F-4D97-AF65-F5344CB8AC3E}">
        <p14:creationId xmlns:p14="http://schemas.microsoft.com/office/powerpoint/2010/main" val="15218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23AE-5838-4C79-AD93-35D125C3C4F9}"/>
              </a:ext>
            </a:extLst>
          </p:cNvPr>
          <p:cNvSpPr>
            <a:spLocks noGrp="1"/>
          </p:cNvSpPr>
          <p:nvPr>
            <p:ph type="title"/>
          </p:nvPr>
        </p:nvSpPr>
        <p:spPr>
          <a:xfrm>
            <a:off x="838200" y="365126"/>
            <a:ext cx="10515600" cy="697556"/>
          </a:xfrm>
        </p:spPr>
        <p:txBody>
          <a:bodyPr>
            <a:normAutofit/>
          </a:bodyPr>
          <a:lstStyle/>
          <a:p>
            <a:pPr algn="ctr"/>
            <a:r>
              <a:rPr lang="en-IN" sz="3600" dirty="0">
                <a:solidFill>
                  <a:srgbClr val="00B0F0"/>
                </a:solidFill>
                <a:latin typeface="Algerian" panose="04020705040A02060702" pitchFamily="82" charset="0"/>
                <a:cs typeface="Times New Roman" panose="02020603050405020304" pitchFamily="18" charset="0"/>
              </a:rPr>
              <a:t>Questions</a:t>
            </a:r>
          </a:p>
        </p:txBody>
      </p:sp>
      <p:sp>
        <p:nvSpPr>
          <p:cNvPr id="3" name="Content Placeholder 2">
            <a:extLst>
              <a:ext uri="{FF2B5EF4-FFF2-40B4-BE49-F238E27FC236}">
                <a16:creationId xmlns:a16="http://schemas.microsoft.com/office/drawing/2014/main" id="{799345D0-D70D-466E-BBC6-E451A787C520}"/>
              </a:ext>
            </a:extLst>
          </p:cNvPr>
          <p:cNvSpPr>
            <a:spLocks noGrp="1"/>
          </p:cNvSpPr>
          <p:nvPr>
            <p:ph idx="1"/>
          </p:nvPr>
        </p:nvSpPr>
        <p:spPr>
          <a:xfrm>
            <a:off x="838200" y="1243914"/>
            <a:ext cx="10515600" cy="4933049"/>
          </a:xfrm>
        </p:spPr>
        <p:txBody>
          <a:bodyPr>
            <a:normAutofit fontScale="55000" lnSpcReduction="20000"/>
          </a:bodyPr>
          <a:lstStyle/>
          <a:p>
            <a:pPr marL="514350" indent="-514350">
              <a:buAutoNum type="arabicPeriod"/>
            </a:pPr>
            <a:endParaRPr lang="en-US" dirty="0"/>
          </a:p>
          <a:p>
            <a:pPr marL="514350" indent="-514350">
              <a:buAutoNum type="arabicPeriod"/>
            </a:pPr>
            <a:endParaRPr lang="en-US" dirty="0">
              <a:latin typeface="Times New Roman" panose="02020603050405020304" pitchFamily="18" charset="0"/>
              <a:cs typeface="Times New Roman" panose="02020603050405020304" pitchFamily="18" charset="0"/>
            </a:endParaRPr>
          </a:p>
          <a:p>
            <a:pPr marL="514350" indent="-514350">
              <a:buAutoNum type="arabicPeriod"/>
            </a:pPr>
            <a:r>
              <a:rPr lang="en-US" dirty="0">
                <a:latin typeface="Times New Roman" panose="02020603050405020304" pitchFamily="18" charset="0"/>
                <a:cs typeface="Times New Roman" panose="02020603050405020304" pitchFamily="18" charset="0"/>
              </a:rPr>
              <a:t>Mention the conditions for linear combination of atomic orbital related to the formation of molecular orbital.</a:t>
            </a:r>
          </a:p>
          <a:p>
            <a:pPr marL="514350" indent="-514350">
              <a:buAutoNum type="arabicPeriod"/>
            </a:pPr>
            <a:r>
              <a:rPr lang="en-US" dirty="0">
                <a:latin typeface="Times New Roman" panose="02020603050405020304" pitchFamily="18" charset="0"/>
                <a:cs typeface="Times New Roman" panose="02020603050405020304" pitchFamily="18" charset="0"/>
              </a:rPr>
              <a:t>Construct the MO energy level diagram of 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molecule showing the arrangement of electrons. Find out the number of bonding and non-bonding electrons. </a:t>
            </a:r>
          </a:p>
          <a:p>
            <a:pPr marL="514350" indent="-514350">
              <a:buAutoNum type="arabicPeriod"/>
            </a:pPr>
            <a:r>
              <a:rPr lang="en-US" dirty="0">
                <a:latin typeface="Times New Roman" panose="02020603050405020304" pitchFamily="18" charset="0"/>
                <a:cs typeface="Times New Roman" panose="02020603050405020304" pitchFamily="18" charset="0"/>
              </a:rPr>
              <a:t>Arrange with reason, the stability order of the following species: NO, NO</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NO</a:t>
            </a:r>
            <a:r>
              <a:rPr lang="en-US" baseline="30000" dirty="0">
                <a:latin typeface="Times New Roman" panose="02020603050405020304" pitchFamily="18" charset="0"/>
                <a:cs typeface="Times New Roman" panose="02020603050405020304" pitchFamily="18" charset="0"/>
              </a:rPr>
              <a:t>–</a:t>
            </a:r>
          </a:p>
          <a:p>
            <a:pPr marL="514350" indent="-514350">
              <a:buAutoNum type="arabicPeriod"/>
            </a:pPr>
            <a:r>
              <a:rPr lang="en-US" dirty="0">
                <a:latin typeface="Times New Roman" panose="02020603050405020304" pitchFamily="18" charset="0"/>
                <a:cs typeface="Times New Roman" panose="02020603050405020304" pitchFamily="18" charset="0"/>
              </a:rPr>
              <a:t>Compare the bond lengths of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N</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p>
          <a:p>
            <a:pPr marL="514350" indent="-514350">
              <a:buAutoNum type="arabicPeriod"/>
            </a:pPr>
            <a:r>
              <a:rPr lang="en-US" dirty="0">
                <a:latin typeface="Times New Roman" panose="02020603050405020304" pitchFamily="18" charset="0"/>
                <a:cs typeface="Times New Roman" panose="02020603050405020304" pitchFamily="18" charset="0"/>
              </a:rPr>
              <a:t>Draw M.O. diagram of CN¯ and predict the bond order as well as magnetic properties.</a:t>
            </a:r>
          </a:p>
          <a:p>
            <a:pPr marL="514350" indent="-514350">
              <a:buAutoNum type="arabicPeriod"/>
            </a:pPr>
            <a:r>
              <a:rPr lang="en-US" dirty="0">
                <a:latin typeface="Times New Roman" panose="02020603050405020304" pitchFamily="18" charset="0"/>
                <a:cs typeface="Times New Roman" panose="02020603050405020304" pitchFamily="18" charset="0"/>
              </a:rPr>
              <a:t>Give molecular orbital configuration of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O</a:t>
            </a:r>
            <a:r>
              <a:rPr lang="en-US" baseline="-25000"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O</a:t>
            </a:r>
            <a:r>
              <a:rPr lang="en-US" baseline="-25000"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Give order of stability with appropriate reasons. </a:t>
            </a:r>
          </a:p>
          <a:p>
            <a:pPr marL="514350" indent="-514350">
              <a:buAutoNum type="arabicPeriod"/>
            </a:pPr>
            <a:r>
              <a:rPr lang="en-US" dirty="0">
                <a:latin typeface="Times New Roman" panose="02020603050405020304" pitchFamily="18" charset="0"/>
                <a:cs typeface="Times New Roman" panose="02020603050405020304" pitchFamily="18" charset="0"/>
              </a:rPr>
              <a:t>Using molecular orbital configurations indicate paramagnetic nature of B</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non-existence of Ne</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pPr marL="514350" indent="-514350">
              <a:buAutoNum type="arabicPeriod"/>
            </a:pPr>
            <a:r>
              <a:rPr lang="en-US" dirty="0">
                <a:latin typeface="Times New Roman" panose="02020603050405020304" pitchFamily="18" charset="0"/>
                <a:cs typeface="Times New Roman" panose="02020603050405020304" pitchFamily="18" charset="0"/>
              </a:rPr>
              <a:t>Draw MO diagram for NO molecule. Compare the bond dissociation energies of NO+ and NO– species and explain the difference. </a:t>
            </a:r>
          </a:p>
          <a:p>
            <a:pPr marL="514350" indent="-514350">
              <a:buAutoNum type="arabicPeriod"/>
            </a:pPr>
            <a:r>
              <a:rPr lang="en-US" dirty="0">
                <a:latin typeface="Times New Roman" panose="02020603050405020304" pitchFamily="18" charset="0"/>
                <a:cs typeface="Times New Roman" panose="02020603050405020304" pitchFamily="18" charset="0"/>
              </a:rPr>
              <a:t>From the view point of MO theory, explain why BeH2 is a linear molecule. </a:t>
            </a:r>
          </a:p>
          <a:p>
            <a:pPr marL="514350" indent="-514350">
              <a:buAutoNum type="arabicPeriod"/>
            </a:pPr>
            <a:r>
              <a:rPr lang="en-US" dirty="0">
                <a:latin typeface="Times New Roman" panose="02020603050405020304" pitchFamily="18" charset="0"/>
                <a:cs typeface="Times New Roman" panose="02020603050405020304" pitchFamily="18" charset="0"/>
              </a:rPr>
              <a:t>Construct the MO diagram for H2O. Calculate the bond order from it.</a:t>
            </a:r>
          </a:p>
          <a:p>
            <a:pPr marL="514350" indent="-514350">
              <a:buAutoNum type="arabicPeriod"/>
            </a:pPr>
            <a:r>
              <a:rPr lang="en-US" dirty="0">
                <a:latin typeface="Times New Roman" panose="02020603050405020304" pitchFamily="18" charset="0"/>
                <a:cs typeface="Times New Roman" panose="02020603050405020304" pitchFamily="18" charset="0"/>
              </a:rPr>
              <a:t>Explain why the O-O bond length varies as  O</a:t>
            </a:r>
            <a:r>
              <a:rPr lang="en-US" baseline="-25000"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O</a:t>
            </a:r>
            <a:r>
              <a:rPr lang="en-US" baseline="-25000"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rabicPeriod"/>
            </a:pPr>
            <a:r>
              <a:rPr lang="en-IN" dirty="0">
                <a:latin typeface="Times New Roman" panose="02020603050405020304" pitchFamily="18" charset="0"/>
                <a:cs typeface="Times New Roman" panose="02020603050405020304" pitchFamily="18" charset="0"/>
              </a:rPr>
              <a:t>Compare the bond lengths of O</a:t>
            </a:r>
            <a:r>
              <a:rPr lang="en-IN" baseline="-25000" dirty="0">
                <a:latin typeface="Times New Roman" panose="02020603050405020304" pitchFamily="18" charset="0"/>
                <a:cs typeface="Times New Roman" panose="02020603050405020304" pitchFamily="18" charset="0"/>
              </a:rPr>
              <a:t>2</a:t>
            </a:r>
            <a:r>
              <a:rPr lang="en-IN" baseline="30000"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and N</a:t>
            </a:r>
            <a:r>
              <a:rPr lang="en-IN" baseline="-25000" dirty="0">
                <a:latin typeface="Times New Roman" panose="02020603050405020304" pitchFamily="18" charset="0"/>
                <a:cs typeface="Times New Roman" panose="02020603050405020304" pitchFamily="18" charset="0"/>
              </a:rPr>
              <a:t>2</a:t>
            </a:r>
            <a:r>
              <a:rPr lang="en-IN" baseline="30000"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rabicPeriod"/>
            </a:pPr>
            <a:r>
              <a:rPr lang="en-IN" dirty="0">
                <a:latin typeface="Times New Roman" panose="02020603050405020304" pitchFamily="18" charset="0"/>
                <a:cs typeface="Times New Roman" panose="02020603050405020304" pitchFamily="18" charset="0"/>
              </a:rPr>
              <a:t>Draw the approximate energy level diagram of HF molecule. Discuss the polarity of the HF molecule from the diagram.</a:t>
            </a:r>
          </a:p>
          <a:p>
            <a:pPr marL="514350" indent="-514350">
              <a:buFont typeface="Arial" panose="020B0604020202020204" pitchFamily="34" charset="0"/>
              <a:buAutoNum type="arabicPeriod"/>
            </a:pPr>
            <a:endParaRPr lang="en-IN" dirty="0"/>
          </a:p>
          <a:p>
            <a:pPr marL="514350" indent="-514350">
              <a:buAutoNum type="arabicPeriod"/>
            </a:pPr>
            <a:endParaRPr lang="en-US" dirty="0"/>
          </a:p>
          <a:p>
            <a:pPr marL="514350" indent="-514350">
              <a:buAutoNum type="arabicPeriod"/>
            </a:pPr>
            <a:endParaRPr lang="en-IN" dirty="0"/>
          </a:p>
        </p:txBody>
      </p:sp>
    </p:spTree>
    <p:extLst>
      <p:ext uri="{BB962C8B-B14F-4D97-AF65-F5344CB8AC3E}">
        <p14:creationId xmlns:p14="http://schemas.microsoft.com/office/powerpoint/2010/main" val="411825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33D0-11E8-4637-B287-86DA61DF07FA}"/>
              </a:ext>
            </a:extLst>
          </p:cNvPr>
          <p:cNvSpPr>
            <a:spLocks noGrp="1"/>
          </p:cNvSpPr>
          <p:nvPr>
            <p:ph type="title"/>
          </p:nvPr>
        </p:nvSpPr>
        <p:spPr>
          <a:xfrm>
            <a:off x="838200" y="365125"/>
            <a:ext cx="10515600" cy="1006475"/>
          </a:xfrm>
        </p:spPr>
        <p:txBody>
          <a:bodyPr>
            <a:normAutofit/>
          </a:bodyPr>
          <a:lstStyle/>
          <a:p>
            <a:r>
              <a:rPr lang="en-US" sz="3600" b="1" dirty="0">
                <a:solidFill>
                  <a:srgbClr val="00B0F0"/>
                </a:solidFill>
                <a:latin typeface="Algerian" panose="04020705040A02060702" pitchFamily="82" charset="0"/>
              </a:rPr>
              <a:t>Postulates of Molecular Orbital Theory</a:t>
            </a:r>
            <a:endParaRPr lang="en-IN" sz="3600" dirty="0">
              <a:latin typeface="Algerian" panose="04020705040A02060702" pitchFamily="82" charset="0"/>
            </a:endParaRPr>
          </a:p>
        </p:txBody>
      </p:sp>
      <p:sp>
        <p:nvSpPr>
          <p:cNvPr id="3" name="Content Placeholder 2">
            <a:extLst>
              <a:ext uri="{FF2B5EF4-FFF2-40B4-BE49-F238E27FC236}">
                <a16:creationId xmlns:a16="http://schemas.microsoft.com/office/drawing/2014/main" id="{E3B2CB90-FB24-4620-869E-2E81C82118E7}"/>
              </a:ext>
            </a:extLst>
          </p:cNvPr>
          <p:cNvSpPr>
            <a:spLocks noGrp="1"/>
          </p:cNvSpPr>
          <p:nvPr>
            <p:ph idx="1"/>
          </p:nvPr>
        </p:nvSpPr>
        <p:spPr>
          <a:xfrm>
            <a:off x="838200" y="1213945"/>
            <a:ext cx="10515600" cy="4963018"/>
          </a:xfrm>
        </p:spPr>
        <p:txBody>
          <a:bodyPr>
            <a:normAutofit fontScale="70000" lnSpcReduction="20000"/>
          </a:bodyPr>
          <a:lstStyle/>
          <a:p>
            <a:pPr>
              <a:buFont typeface="Wingdings" panose="05000000000000000000" pitchFamily="2" charset="2"/>
              <a:buChar char="Ø"/>
            </a:pPr>
            <a:r>
              <a:rPr lang="en-US" dirty="0">
                <a:solidFill>
                  <a:srgbClr val="333333"/>
                </a:solidFill>
                <a:latin typeface="Times New Roman" panose="02020603050405020304" pitchFamily="18" charset="0"/>
                <a:cs typeface="Times New Roman" panose="02020603050405020304" pitchFamily="18" charset="0"/>
              </a:rPr>
              <a:t>The total number of molecular orbitals formed is equal to the total number of atomic orbitals offered by atomic species.</a:t>
            </a:r>
          </a:p>
          <a:p>
            <a:pPr>
              <a:buFont typeface="Wingdings" panose="05000000000000000000" pitchFamily="2" charset="2"/>
              <a:buChar char="Ø"/>
            </a:pPr>
            <a:r>
              <a:rPr lang="en-US" dirty="0">
                <a:solidFill>
                  <a:srgbClr val="333333"/>
                </a:solidFill>
                <a:latin typeface="Times New Roman" panose="02020603050405020304" pitchFamily="18" charset="0"/>
                <a:cs typeface="Times New Roman" panose="02020603050405020304" pitchFamily="18" charset="0"/>
              </a:rPr>
              <a:t>The electrons in the molecular orbital are filled in the increasing order of orbital energy (from orbital having lower energy to orbital having higher energy).</a:t>
            </a:r>
          </a:p>
          <a:p>
            <a:pPr>
              <a:buFont typeface="Wingdings" panose="05000000000000000000" pitchFamily="2" charset="2"/>
              <a:buChar char="Ø"/>
            </a:pPr>
            <a:r>
              <a:rPr lang="en-US" dirty="0">
                <a:solidFill>
                  <a:srgbClr val="333333"/>
                </a:solidFill>
                <a:latin typeface="Times New Roman" panose="02020603050405020304" pitchFamily="18" charset="0"/>
                <a:cs typeface="Times New Roman" panose="02020603050405020304" pitchFamily="18" charset="0"/>
              </a:rPr>
              <a:t>Orbital with lower energy followed by higher orbital energy is the pattern of electron alignment.</a:t>
            </a:r>
          </a:p>
          <a:p>
            <a:pPr>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Molecular Orbital Theory or MOT Theory describes three types of orbital based on the pattern of electron bonding. These are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Bonding molecular orbital</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Non-bonding molecular orbital</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Anti-bonding molecular orbital</a:t>
            </a:r>
          </a:p>
          <a:p>
            <a:pPr>
              <a:buFont typeface="Wingdings" panose="05000000000000000000" pitchFamily="2" charset="2"/>
              <a:buChar char="Ø"/>
            </a:pPr>
            <a:r>
              <a:rPr lang="en-US" dirty="0">
                <a:solidFill>
                  <a:srgbClr val="333333"/>
                </a:solidFill>
                <a:latin typeface="Times New Roman" panose="02020603050405020304" pitchFamily="18" charset="0"/>
                <a:cs typeface="Times New Roman" panose="02020603050405020304" pitchFamily="18" charset="0"/>
              </a:rPr>
              <a:t>Out of these, antibonding molecular orbitals always have high energy than the parent orbitals.</a:t>
            </a:r>
            <a:br>
              <a:rPr lang="en-US" dirty="0">
                <a:solidFill>
                  <a:srgbClr val="333333"/>
                </a:solidFill>
                <a:latin typeface="Times New Roman" panose="02020603050405020304" pitchFamily="18" charset="0"/>
                <a:cs typeface="Times New Roman" panose="02020603050405020304" pitchFamily="18" charset="0"/>
              </a:rPr>
            </a:br>
            <a:r>
              <a:rPr lang="en-US" dirty="0">
                <a:solidFill>
                  <a:srgbClr val="333333"/>
                </a:solidFill>
                <a:latin typeface="Times New Roman" panose="02020603050405020304" pitchFamily="18" charset="0"/>
                <a:cs typeface="Times New Roman" panose="02020603050405020304" pitchFamily="18" charset="0"/>
              </a:rPr>
              <a:t>However, molecular orbitals always have lower energy than parent orbitals.</a:t>
            </a:r>
          </a:p>
          <a:p>
            <a:pPr>
              <a:buFont typeface="Wingdings" panose="05000000000000000000" pitchFamily="2" charset="2"/>
              <a:buChar char="Ø"/>
            </a:pPr>
            <a:r>
              <a:rPr lang="en-US" dirty="0">
                <a:solidFill>
                  <a:srgbClr val="333333"/>
                </a:solidFill>
                <a:latin typeface="Times New Roman" panose="02020603050405020304" pitchFamily="18" charset="0"/>
                <a:cs typeface="Times New Roman" panose="02020603050405020304" pitchFamily="18" charset="0"/>
              </a:rPr>
              <a:t>Each atom combines to form a molecular orbital and electrons are found in atomic orbitals bonded to different nuclei.</a:t>
            </a:r>
          </a:p>
          <a:p>
            <a:pPr>
              <a:buFont typeface="Wingdings" panose="05000000000000000000" pitchFamily="2" charset="2"/>
              <a:buChar char="Ø"/>
            </a:pPr>
            <a:r>
              <a:rPr lang="en-US" dirty="0">
                <a:solidFill>
                  <a:srgbClr val="333333"/>
                </a:solidFill>
                <a:latin typeface="Times New Roman" panose="02020603050405020304" pitchFamily="18" charset="0"/>
                <a:cs typeface="Times New Roman" panose="02020603050405020304" pitchFamily="18" charset="0"/>
              </a:rPr>
              <a:t>The most effective combinations of atomic orbitals occur when the combining orbitals have the same energies.</a:t>
            </a:r>
          </a:p>
          <a:p>
            <a:pPr>
              <a:buFont typeface="Wingdings" panose="05000000000000000000" pitchFamily="2" charset="2"/>
              <a:buChar char="Ø"/>
            </a:pPr>
            <a:r>
              <a:rPr lang="en-US" dirty="0">
                <a:solidFill>
                  <a:srgbClr val="333333"/>
                </a:solidFill>
                <a:latin typeface="Times New Roman" panose="02020603050405020304" pitchFamily="18" charset="0"/>
                <a:cs typeface="Times New Roman" panose="02020603050405020304" pitchFamily="18" charset="0"/>
              </a:rPr>
              <a:t>Electrons are located anywhere within the molecule.</a:t>
            </a:r>
            <a:br>
              <a:rPr lang="en-US" dirty="0">
                <a:solidFill>
                  <a:srgbClr val="333333"/>
                </a:solidFill>
                <a:latin typeface="din"/>
              </a:rPr>
            </a:br>
            <a:endParaRPr lang="en-IN" dirty="0"/>
          </a:p>
        </p:txBody>
      </p:sp>
    </p:spTree>
    <p:extLst>
      <p:ext uri="{BB962C8B-B14F-4D97-AF65-F5344CB8AC3E}">
        <p14:creationId xmlns:p14="http://schemas.microsoft.com/office/powerpoint/2010/main" val="317069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40B4-1B8F-44F1-91E7-9B0A445DE36F}"/>
              </a:ext>
            </a:extLst>
          </p:cNvPr>
          <p:cNvSpPr>
            <a:spLocks noGrp="1"/>
          </p:cNvSpPr>
          <p:nvPr>
            <p:ph type="title"/>
          </p:nvPr>
        </p:nvSpPr>
        <p:spPr>
          <a:xfrm>
            <a:off x="838200" y="681037"/>
            <a:ext cx="10515600" cy="943413"/>
          </a:xfrm>
        </p:spPr>
        <p:txBody>
          <a:bodyPr>
            <a:normAutofit fontScale="90000"/>
          </a:bodyPr>
          <a:lstStyle/>
          <a:p>
            <a:pPr algn="ctr"/>
            <a:r>
              <a:rPr lang="en-US" sz="4000" dirty="0">
                <a:solidFill>
                  <a:srgbClr val="00B0F0"/>
                </a:solidFill>
                <a:latin typeface="Algerian" panose="04020705040A02060702" pitchFamily="82" charset="0"/>
                <a:cs typeface="Times New Roman" panose="02020603050405020304" pitchFamily="18" charset="0"/>
              </a:rPr>
              <a:t>Linear Combination of Atomic Orbitals (LCAO) of MO Theory</a:t>
            </a:r>
            <a:br>
              <a:rPr lang="en-US" dirty="0">
                <a:solidFill>
                  <a:srgbClr val="00B0F0"/>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A03E28AF-A4CE-4929-86DD-A6BD031EA422}"/>
              </a:ext>
            </a:extLst>
          </p:cNvPr>
          <p:cNvSpPr>
            <a:spLocks noGrp="1"/>
          </p:cNvSpPr>
          <p:nvPr>
            <p:ph idx="1"/>
          </p:nvPr>
        </p:nvSpPr>
        <p:spPr/>
        <p:txBody>
          <a:bodyPr>
            <a:normAutofit fontScale="92500"/>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molecular orbitals in MO Theory are expressed through a Linear Combination of Atomic Orbitals (LCAO). These LCAOs are useful to estimate the formation of these orbitals in the bonding between the atoms that form a molecule.</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Schrodinger equation that is used to describe the behavior of electrons for the molecular orbitals can be written in a method as the atomic orbitals. </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It is an approximate method that is used to represent molecular orbitals.</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It is a superimposition method where constructive interference of 2 atomic wave functions results in the production of a bonding molecular orbital whereas destructive interference produces a non-bonding molecular orbital.</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55362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9F41-D518-4C43-BBB9-AC119F950AAE}"/>
              </a:ext>
            </a:extLst>
          </p:cNvPr>
          <p:cNvSpPr>
            <a:spLocks noGrp="1"/>
          </p:cNvSpPr>
          <p:nvPr>
            <p:ph type="title"/>
          </p:nvPr>
        </p:nvSpPr>
        <p:spPr>
          <a:xfrm>
            <a:off x="838200" y="365126"/>
            <a:ext cx="10515600" cy="848820"/>
          </a:xfrm>
        </p:spPr>
        <p:txBody>
          <a:bodyPr>
            <a:normAutofit fontScale="90000"/>
          </a:bodyPr>
          <a:lstStyle/>
          <a:p>
            <a:pPr algn="ctr"/>
            <a:r>
              <a:rPr lang="en-US" sz="3600" b="1" dirty="0">
                <a:solidFill>
                  <a:srgbClr val="00B0F0"/>
                </a:solidFill>
                <a:latin typeface="Algerian" panose="04020705040A02060702" pitchFamily="82" charset="0"/>
              </a:rPr>
              <a:t>Conditions for Linear Combination of Atomic Orbitals</a:t>
            </a:r>
            <a:br>
              <a:rPr lang="en-US" sz="3600" b="1" dirty="0">
                <a:solidFill>
                  <a:srgbClr val="00B0F0"/>
                </a:solidFill>
                <a:latin typeface="Algerian" panose="04020705040A02060702" pitchFamily="82" charset="0"/>
              </a:rPr>
            </a:br>
            <a:endParaRPr lang="en-IN" sz="3600" dirty="0">
              <a:solidFill>
                <a:srgbClr val="00B0F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2F068BFE-EE00-46AA-9915-6D9468BC5DBF}"/>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Same Energy of combining orbitals – </a:t>
            </a:r>
            <a:r>
              <a:rPr lang="en-US" dirty="0">
                <a:latin typeface="Times New Roman" panose="02020603050405020304" pitchFamily="18" charset="0"/>
                <a:cs typeface="Times New Roman" panose="02020603050405020304" pitchFamily="18" charset="0"/>
              </a:rPr>
              <a:t>The combining atomic orbitals must have the same or approximately the same energy. This means that the 2p orbital of an atom can combine with another 2p orbital of another atom but 1s and 2p cannot combine as they have energy differences.</a:t>
            </a: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Same symmetry about the molecular axis – </a:t>
            </a:r>
            <a:r>
              <a:rPr lang="en-US" dirty="0">
                <a:latin typeface="Times New Roman" panose="02020603050405020304" pitchFamily="18" charset="0"/>
                <a:cs typeface="Times New Roman" panose="02020603050405020304" pitchFamily="18" charset="0"/>
              </a:rPr>
              <a:t>The combining atoms should have the same symmetry around the molecular axis for proper combination. For e.g. all the sub-orbitals of 2p have the same energy but still, the 2pz orbital of an atom can only combine with a 2pz orbital of another atom. It cannot combine with 2px and 2py orbital because they have a different axis of symmetry.</a:t>
            </a: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Proper overlapping between the atomic orbitals – </a:t>
            </a:r>
            <a:r>
              <a:rPr lang="en-US" dirty="0">
                <a:latin typeface="Times New Roman" panose="02020603050405020304" pitchFamily="18" charset="0"/>
                <a:cs typeface="Times New Roman" panose="02020603050405020304" pitchFamily="18" charset="0"/>
              </a:rPr>
              <a:t>The two atomic orbitals will combine to form a molecular orbital only if the overlap is proper. The greater the extent of overlap of orbitals, the greater will be the nuclear density between the nuclei of the two atoms.</a:t>
            </a:r>
          </a:p>
          <a:p>
            <a:pPr marL="0" indent="0">
              <a:buNone/>
            </a:pPr>
            <a:endParaRPr lang="en-IN" dirty="0"/>
          </a:p>
        </p:txBody>
      </p:sp>
    </p:spTree>
    <p:extLst>
      <p:ext uri="{BB962C8B-B14F-4D97-AF65-F5344CB8AC3E}">
        <p14:creationId xmlns:p14="http://schemas.microsoft.com/office/powerpoint/2010/main" val="12864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ADE8-CA9A-49EC-904B-83FF964EC44D}"/>
              </a:ext>
            </a:extLst>
          </p:cNvPr>
          <p:cNvSpPr>
            <a:spLocks noGrp="1"/>
          </p:cNvSpPr>
          <p:nvPr>
            <p:ph type="title"/>
          </p:nvPr>
        </p:nvSpPr>
        <p:spPr>
          <a:xfrm>
            <a:off x="838200" y="365126"/>
            <a:ext cx="10515600" cy="517743"/>
          </a:xfrm>
        </p:spPr>
        <p:txBody>
          <a:bodyPr>
            <a:normAutofit fontScale="90000"/>
          </a:bodyPr>
          <a:lstStyle/>
          <a:p>
            <a:pPr algn="ctr"/>
            <a:r>
              <a:rPr lang="en-IN" sz="4000" dirty="0">
                <a:solidFill>
                  <a:srgbClr val="00B0F0"/>
                </a:solidFill>
                <a:latin typeface="Algerian" panose="04020705040A02060702" pitchFamily="82" charset="0"/>
                <a:cs typeface="Times New Roman" panose="02020603050405020304" pitchFamily="18" charset="0"/>
              </a:rPr>
              <a:t>Symmetry: Molecular Orbitals</a:t>
            </a:r>
            <a:br>
              <a:rPr lang="en-IN" sz="3600" dirty="0">
                <a:solidFill>
                  <a:srgbClr val="00B0F0"/>
                </a:solidFill>
                <a:latin typeface="Times New Roman" panose="02020603050405020304" pitchFamily="18" charset="0"/>
                <a:cs typeface="Times New Roman" panose="02020603050405020304" pitchFamily="18" charset="0"/>
              </a:rPr>
            </a:br>
            <a:r>
              <a:rPr lang="en-IN" sz="3600" dirty="0">
                <a:solidFill>
                  <a:srgbClr val="00B0F0"/>
                </a:solidFill>
                <a:latin typeface="Times New Roman" panose="02020603050405020304" pitchFamily="18" charset="0"/>
                <a:cs typeface="Times New Roman" panose="02020603050405020304" pitchFamily="18" charset="0"/>
              </a:rPr>
              <a:t> </a:t>
            </a:r>
            <a:endParaRPr lang="en-IN" sz="31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CA7EFB37-ADB4-4F24-A441-00DA618ED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1159" y="2941404"/>
            <a:ext cx="5549461" cy="3759393"/>
          </a:xfrm>
        </p:spPr>
      </p:pic>
      <p:pic>
        <p:nvPicPr>
          <p:cNvPr id="6" name="Picture 5">
            <a:extLst>
              <a:ext uri="{FF2B5EF4-FFF2-40B4-BE49-F238E27FC236}">
                <a16:creationId xmlns:a16="http://schemas.microsoft.com/office/drawing/2014/main" id="{62D95425-A271-4755-922C-CAC1D6521A3F}"/>
              </a:ext>
            </a:extLst>
          </p:cNvPr>
          <p:cNvPicPr>
            <a:picLocks noChangeAspect="1"/>
          </p:cNvPicPr>
          <p:nvPr/>
        </p:nvPicPr>
        <p:blipFill>
          <a:blip r:embed="rId3"/>
          <a:stretch>
            <a:fillRect/>
          </a:stretch>
        </p:blipFill>
        <p:spPr>
          <a:xfrm>
            <a:off x="131380" y="2941404"/>
            <a:ext cx="6200682" cy="3916596"/>
          </a:xfrm>
          <a:prstGeom prst="rect">
            <a:avLst/>
          </a:prstGeom>
        </p:spPr>
      </p:pic>
      <p:sp>
        <p:nvSpPr>
          <p:cNvPr id="7" name="Rectangle 6">
            <a:extLst>
              <a:ext uri="{FF2B5EF4-FFF2-40B4-BE49-F238E27FC236}">
                <a16:creationId xmlns:a16="http://schemas.microsoft.com/office/drawing/2014/main" id="{BD85B0CE-E85F-4B85-ACA7-2609801B99DE}"/>
              </a:ext>
            </a:extLst>
          </p:cNvPr>
          <p:cNvSpPr/>
          <p:nvPr/>
        </p:nvSpPr>
        <p:spPr>
          <a:xfrm>
            <a:off x="782600" y="1036712"/>
            <a:ext cx="11080531" cy="1046440"/>
          </a:xfrm>
          <a:prstGeom prst="rect">
            <a:avLst/>
          </a:prstGeom>
        </p:spPr>
        <p:txBody>
          <a:bodyPr wrap="square">
            <a:spAutoFit/>
          </a:bodyPr>
          <a:lstStyle/>
          <a:p>
            <a:pPr marL="457200" indent="-457200">
              <a:buFont typeface="Wingdings" panose="05000000000000000000" pitchFamily="2" charset="2"/>
              <a:buChar char="Ø"/>
            </a:pPr>
            <a:r>
              <a:rPr lang="en-IN" sz="3100" dirty="0">
                <a:solidFill>
                  <a:prstClr val="black"/>
                </a:solidFill>
                <a:latin typeface="Times New Roman" panose="02020603050405020304" pitchFamily="18" charset="0"/>
                <a:ea typeface="+mj-ea"/>
                <a:cs typeface="Times New Roman" panose="02020603050405020304" pitchFamily="18" charset="0"/>
              </a:rPr>
              <a:t>S</a:t>
            </a:r>
            <a:r>
              <a:rPr lang="en-US" sz="3100" dirty="0" err="1">
                <a:solidFill>
                  <a:prstClr val="black"/>
                </a:solidFill>
                <a:latin typeface="Times New Roman" panose="02020603050405020304" pitchFamily="18" charset="0"/>
                <a:ea typeface="+mj-ea"/>
                <a:cs typeface="Times New Roman" panose="02020603050405020304" pitchFamily="18" charset="0"/>
              </a:rPr>
              <a:t>ymmetry</a:t>
            </a:r>
            <a:r>
              <a:rPr lang="en-US" sz="3100" dirty="0">
                <a:solidFill>
                  <a:prstClr val="black"/>
                </a:solidFill>
                <a:latin typeface="Times New Roman" panose="02020603050405020304" pitchFamily="18" charset="0"/>
                <a:ea typeface="+mj-ea"/>
                <a:cs typeface="Times New Roman" panose="02020603050405020304" pitchFamily="18" charset="0"/>
              </a:rPr>
              <a:t> will allow us to treat more complex molecules by helping us to determine which AOs combine to make MOs</a:t>
            </a:r>
            <a:endParaRPr lang="en-IN" dirty="0"/>
          </a:p>
        </p:txBody>
      </p:sp>
      <p:sp>
        <p:nvSpPr>
          <p:cNvPr id="8" name="TextBox 7">
            <a:extLst>
              <a:ext uri="{FF2B5EF4-FFF2-40B4-BE49-F238E27FC236}">
                <a16:creationId xmlns:a16="http://schemas.microsoft.com/office/drawing/2014/main" id="{41F74155-F4B0-4270-9EF4-4E704CB80FD3}"/>
              </a:ext>
            </a:extLst>
          </p:cNvPr>
          <p:cNvSpPr txBox="1"/>
          <p:nvPr/>
        </p:nvSpPr>
        <p:spPr>
          <a:xfrm>
            <a:off x="838200" y="2414383"/>
            <a:ext cx="723637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C00000"/>
                </a:solidFill>
                <a:latin typeface="Times New Roman" panose="02020603050405020304" pitchFamily="18" charset="0"/>
                <a:cs typeface="Times New Roman" panose="02020603050405020304" pitchFamily="18" charset="0"/>
              </a:rPr>
              <a:t>Grade and </a:t>
            </a:r>
            <a:r>
              <a:rPr lang="en-US" sz="2800" dirty="0" err="1">
                <a:solidFill>
                  <a:srgbClr val="C00000"/>
                </a:solidFill>
                <a:latin typeface="Times New Roman" panose="02020603050405020304" pitchFamily="18" charset="0"/>
                <a:cs typeface="Times New Roman" panose="02020603050405020304" pitchFamily="18" charset="0"/>
              </a:rPr>
              <a:t>ungerade</a:t>
            </a:r>
            <a:r>
              <a:rPr lang="en-US" sz="2800" dirty="0">
                <a:solidFill>
                  <a:srgbClr val="C00000"/>
                </a:solidFill>
                <a:latin typeface="Times New Roman" panose="02020603050405020304" pitchFamily="18" charset="0"/>
                <a:cs typeface="Times New Roman" panose="02020603050405020304" pitchFamily="18" charset="0"/>
              </a:rPr>
              <a:t> for Sigma and pi-bond. </a:t>
            </a:r>
            <a:endParaRPr lang="en-IN"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05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66364E-D6DE-4A44-9FC3-91C6C73230B2}"/>
              </a:ext>
            </a:extLst>
          </p:cNvPr>
          <p:cNvPicPr>
            <a:picLocks noChangeAspect="1"/>
          </p:cNvPicPr>
          <p:nvPr/>
        </p:nvPicPr>
        <p:blipFill>
          <a:blip r:embed="rId2"/>
          <a:stretch>
            <a:fillRect/>
          </a:stretch>
        </p:blipFill>
        <p:spPr>
          <a:xfrm>
            <a:off x="365234" y="1497539"/>
            <a:ext cx="11461531" cy="5186362"/>
          </a:xfrm>
          <a:prstGeom prst="rect">
            <a:avLst/>
          </a:prstGeom>
        </p:spPr>
      </p:pic>
      <p:sp>
        <p:nvSpPr>
          <p:cNvPr id="4" name="Rectangle 3">
            <a:extLst>
              <a:ext uri="{FF2B5EF4-FFF2-40B4-BE49-F238E27FC236}">
                <a16:creationId xmlns:a16="http://schemas.microsoft.com/office/drawing/2014/main" id="{2F80542C-B56F-4EDD-B0A9-7C2471BD6CE8}"/>
              </a:ext>
            </a:extLst>
          </p:cNvPr>
          <p:cNvSpPr/>
          <p:nvPr/>
        </p:nvSpPr>
        <p:spPr>
          <a:xfrm>
            <a:off x="1865585" y="159012"/>
            <a:ext cx="8681545" cy="707886"/>
          </a:xfrm>
          <a:prstGeom prst="rect">
            <a:avLst/>
          </a:prstGeom>
        </p:spPr>
        <p:txBody>
          <a:bodyPr wrap="square">
            <a:spAutoFit/>
          </a:bodyPr>
          <a:lstStyle/>
          <a:p>
            <a:pPr algn="ctr"/>
            <a:r>
              <a:rPr lang="en-IN" sz="4000" dirty="0">
                <a:solidFill>
                  <a:srgbClr val="00B0F0"/>
                </a:solidFill>
                <a:latin typeface="Algerian" panose="04020705040A02060702" pitchFamily="82" charset="0"/>
                <a:ea typeface="+mj-ea"/>
                <a:cs typeface="Times New Roman" panose="02020603050405020304" pitchFamily="18" charset="0"/>
              </a:rPr>
              <a:t>Symmetry: d- Orbitals</a:t>
            </a:r>
            <a:endParaRPr lang="en-IN" dirty="0"/>
          </a:p>
        </p:txBody>
      </p:sp>
    </p:spTree>
    <p:extLst>
      <p:ext uri="{BB962C8B-B14F-4D97-AF65-F5344CB8AC3E}">
        <p14:creationId xmlns:p14="http://schemas.microsoft.com/office/powerpoint/2010/main" val="322801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F723-FC45-4B46-97F3-40F12F6A3ECE}"/>
              </a:ext>
            </a:extLst>
          </p:cNvPr>
          <p:cNvSpPr>
            <a:spLocks noGrp="1"/>
          </p:cNvSpPr>
          <p:nvPr>
            <p:ph type="title"/>
          </p:nvPr>
        </p:nvSpPr>
        <p:spPr>
          <a:xfrm>
            <a:off x="0" y="283779"/>
            <a:ext cx="12192000" cy="855116"/>
          </a:xfrm>
        </p:spPr>
        <p:txBody>
          <a:bodyPr>
            <a:normAutofit fontScale="90000"/>
          </a:bodyPr>
          <a:lstStyle/>
          <a:p>
            <a:pPr algn="ctr"/>
            <a:r>
              <a:rPr lang="en-US" sz="3600" dirty="0">
                <a:solidFill>
                  <a:srgbClr val="00B0F0"/>
                </a:solidFill>
                <a:latin typeface="Algerian" panose="04020705040A02060702" pitchFamily="82" charset="0"/>
                <a:cs typeface="Times New Roman" panose="02020603050405020304" pitchFamily="18" charset="0"/>
              </a:rPr>
              <a:t>LCAO Rule: Mathematical treatment FOR DIATOMIC MOLECULE</a:t>
            </a:r>
            <a:endParaRPr lang="en-IN" sz="3600" dirty="0">
              <a:solidFill>
                <a:srgbClr val="00B0F0"/>
              </a:solidFill>
              <a:latin typeface="Algerian" panose="04020705040A02060702" pitchFamily="82"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DC29D1B-ADE2-46FB-9947-50B575AE4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533" y="2743199"/>
            <a:ext cx="9890003" cy="1371602"/>
          </a:xfrm>
        </p:spPr>
      </p:pic>
      <p:sp>
        <p:nvSpPr>
          <p:cNvPr id="6" name="TextBox 5">
            <a:extLst>
              <a:ext uri="{FF2B5EF4-FFF2-40B4-BE49-F238E27FC236}">
                <a16:creationId xmlns:a16="http://schemas.microsoft.com/office/drawing/2014/main" id="{576A7190-0B13-4A74-8C99-2B8383C05962}"/>
              </a:ext>
            </a:extLst>
          </p:cNvPr>
          <p:cNvSpPr txBox="1"/>
          <p:nvPr/>
        </p:nvSpPr>
        <p:spPr>
          <a:xfrm>
            <a:off x="1024758" y="1387366"/>
            <a:ext cx="9890003"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FF0000"/>
                </a:solidFill>
                <a:latin typeface="Times New Roman" panose="02020603050405020304" pitchFamily="18" charset="0"/>
                <a:cs typeface="Times New Roman" panose="02020603050405020304" pitchFamily="18" charset="0"/>
              </a:rPr>
              <a:t>The most common approximation of Molecular Orbital Theory is Linear Combination of Atomic Orbitals Methods</a:t>
            </a:r>
            <a:endParaRPr lang="en-I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48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8201-6234-4B1E-B093-56009B265D8C}"/>
              </a:ext>
            </a:extLst>
          </p:cNvPr>
          <p:cNvSpPr>
            <a:spLocks noGrp="1"/>
          </p:cNvSpPr>
          <p:nvPr>
            <p:ph type="title"/>
          </p:nvPr>
        </p:nvSpPr>
        <p:spPr>
          <a:xfrm>
            <a:off x="276905" y="251181"/>
            <a:ext cx="11915095" cy="757402"/>
          </a:xfrm>
        </p:spPr>
        <p:txBody>
          <a:bodyPr>
            <a:normAutofit fontScale="90000"/>
          </a:bodyPr>
          <a:lstStyle/>
          <a:p>
            <a:pPr algn="ctr"/>
            <a:r>
              <a:rPr lang="en-US" sz="4000" dirty="0">
                <a:solidFill>
                  <a:srgbClr val="00B0F0"/>
                </a:solidFill>
                <a:latin typeface="Algerian" panose="04020705040A02060702" pitchFamily="82" charset="0"/>
                <a:cs typeface="Times New Roman" panose="02020603050405020304" pitchFamily="18" charset="0"/>
              </a:rPr>
              <a:t>LCAO</a:t>
            </a:r>
            <a:r>
              <a:rPr lang="en-US" sz="3600" dirty="0">
                <a:solidFill>
                  <a:srgbClr val="00B0F0"/>
                </a:solidFill>
                <a:latin typeface="Algerian" panose="04020705040A02060702" pitchFamily="82" charset="0"/>
                <a:cs typeface="Times New Roman" panose="02020603050405020304" pitchFamily="18" charset="0"/>
              </a:rPr>
              <a:t> Rule: Mathematical treatment FOR DIATOMIC MOLECULE</a:t>
            </a:r>
            <a:endParaRPr lang="en-IN" sz="3600" dirty="0">
              <a:latin typeface="Algerian" panose="04020705040A02060702" pitchFamily="82"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13F71DB5-C334-44B1-984C-29B3BBC84F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05" y="1262308"/>
            <a:ext cx="6013535" cy="5281449"/>
          </a:xfrm>
        </p:spPr>
      </p:pic>
      <p:pic>
        <p:nvPicPr>
          <p:cNvPr id="11" name="Picture 10">
            <a:extLst>
              <a:ext uri="{FF2B5EF4-FFF2-40B4-BE49-F238E27FC236}">
                <a16:creationId xmlns:a16="http://schemas.microsoft.com/office/drawing/2014/main" id="{48B00ED9-3C6C-4DCD-99CD-E7130F360637}"/>
              </a:ext>
            </a:extLst>
          </p:cNvPr>
          <p:cNvPicPr>
            <a:picLocks noChangeAspect="1"/>
          </p:cNvPicPr>
          <p:nvPr/>
        </p:nvPicPr>
        <p:blipFill>
          <a:blip r:embed="rId3"/>
          <a:stretch>
            <a:fillRect/>
          </a:stretch>
        </p:blipFill>
        <p:spPr>
          <a:xfrm>
            <a:off x="6290440" y="1262308"/>
            <a:ext cx="5901560" cy="5909934"/>
          </a:xfrm>
          <a:prstGeom prst="rect">
            <a:avLst/>
          </a:prstGeom>
        </p:spPr>
      </p:pic>
    </p:spTree>
    <p:extLst>
      <p:ext uri="{BB962C8B-B14F-4D97-AF65-F5344CB8AC3E}">
        <p14:creationId xmlns:p14="http://schemas.microsoft.com/office/powerpoint/2010/main" val="2329472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1404</Words>
  <Application>Microsoft Office PowerPoint</Application>
  <PresentationFormat>Widescreen</PresentationFormat>
  <Paragraphs>84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Algerian</vt:lpstr>
      <vt:lpstr>Arial</vt:lpstr>
      <vt:lpstr>Calibri</vt:lpstr>
      <vt:lpstr>Calibri Light</vt:lpstr>
      <vt:lpstr>din</vt:lpstr>
      <vt:lpstr>Times New Roman</vt:lpstr>
      <vt:lpstr>Wingdings</vt:lpstr>
      <vt:lpstr>Office Theme</vt:lpstr>
      <vt:lpstr>PowerPoint Presentation</vt:lpstr>
      <vt:lpstr>What is Molecular Orbital Theory?</vt:lpstr>
      <vt:lpstr>Postulates of Molecular Orbital Theory</vt:lpstr>
      <vt:lpstr>Linear Combination of Atomic Orbitals (LCAO) of MO Theory </vt:lpstr>
      <vt:lpstr>Conditions for Linear Combination of Atomic Orbitals </vt:lpstr>
      <vt:lpstr>Symmetry: Molecular Orbitals  </vt:lpstr>
      <vt:lpstr>PowerPoint Presentation</vt:lpstr>
      <vt:lpstr>LCAO Rule: Mathematical treatment FOR DIATOMIC MOLECULE</vt:lpstr>
      <vt:lpstr>LCAO Rule: Mathematical treatment FOR DIATOMIC MOLECULE</vt:lpstr>
      <vt:lpstr>PowerPoint Presentation</vt:lpstr>
      <vt:lpstr>MO of H2  molecule</vt:lpstr>
      <vt:lpstr>MO of li2 &amp; bE2 molecules</vt:lpstr>
      <vt:lpstr>MO of B2 &amp; C2 molecules</vt:lpstr>
      <vt:lpstr>MO of N2 &amp; O2 molecules</vt:lpstr>
      <vt:lpstr>MO of F2 &amp; O2 molecules</vt:lpstr>
      <vt:lpstr>MO of Heteronuclear Molecules   </vt:lpstr>
      <vt:lpstr>MO of NO &amp; NO+ molecules</vt:lpstr>
      <vt:lpstr>MO of CO &amp; CO2 molecules</vt:lpstr>
      <vt:lpstr>MO of CN- &amp; BEH2 molecules</vt:lpstr>
      <vt:lpstr>MO of HF &amp; H2O molecules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 Mondal</dc:creator>
  <cp:lastModifiedBy>ANSHUPRIYA SHOME</cp:lastModifiedBy>
  <cp:revision>34</cp:revision>
  <dcterms:created xsi:type="dcterms:W3CDTF">2022-05-21T09:34:37Z</dcterms:created>
  <dcterms:modified xsi:type="dcterms:W3CDTF">2022-06-01T13:57:45Z</dcterms:modified>
</cp:coreProperties>
</file>